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60" r:id="rId4"/>
    <p:sldId id="338" r:id="rId5"/>
    <p:sldId id="336" r:id="rId6"/>
    <p:sldId id="339" r:id="rId7"/>
    <p:sldId id="33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8"/>
    <p:restoredTop sz="77007"/>
  </p:normalViewPr>
  <p:slideViewPr>
    <p:cSldViewPr snapToGrid="0" snapToObjects="1">
      <p:cViewPr varScale="1">
        <p:scale>
          <a:sx n="97" d="100"/>
          <a:sy n="97" d="100"/>
        </p:scale>
        <p:origin x="496" y="19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452C3-D5B8-A049-8C08-A8D83A3D5B2E}" type="datetimeFigureOut">
              <a:rPr lang="en-CA" smtClean="0"/>
              <a:t>2020-04-19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31E8C-3DDF-294C-8EB3-A9024E677C1D}" type="slidenum">
              <a:rPr lang="en-CA" smtClean="0"/>
              <a:t>‹#›</a:t>
            </a:fld>
            <a:endParaRPr lang="en-CA"/>
          </a:p>
        </p:txBody>
      </p:sp>
    </p:spTree>
    <p:extLst>
      <p:ext uri="{BB962C8B-B14F-4D97-AF65-F5344CB8AC3E}">
        <p14:creationId xmlns:p14="http://schemas.microsoft.com/office/powerpoint/2010/main" val="74592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A.Iosup@vu.n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blp.dagstuhl.de/pers/hd/a/Avritzer:Albert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kern="1200" dirty="0">
                <a:solidFill>
                  <a:schemeClr val="tx1"/>
                </a:solidFill>
                <a:effectLst/>
                <a:latin typeface="+mn-lt"/>
                <a:ea typeface="+mn-ea"/>
                <a:cs typeface="+mn-cs"/>
              </a:rPr>
              <a:t>Vrije Universiteit Amsterdam</a:t>
            </a:r>
            <a:br>
              <a:rPr lang="en-CA" sz="1200" b="1" i="1"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VU Amsterdam</a:t>
            </a:r>
          </a:p>
          <a:p>
            <a:endParaRPr lang="en-CA" sz="1200" b="0" i="0" kern="1200" dirty="0">
              <a:solidFill>
                <a:schemeClr val="tx1"/>
              </a:solidFill>
              <a:effectLst/>
              <a:latin typeface="+mn-lt"/>
              <a:ea typeface="+mn-ea"/>
              <a:cs typeface="+mn-cs"/>
            </a:endParaRPr>
          </a:p>
          <a:p>
            <a:r>
              <a:rPr lang="en-CA" sz="1200" b="0" i="0" kern="1200" dirty="0" err="1">
                <a:solidFill>
                  <a:schemeClr val="tx1"/>
                </a:solidFill>
                <a:effectLst/>
                <a:latin typeface="+mn-lt"/>
                <a:ea typeface="+mn-ea"/>
                <a:cs typeface="+mn-cs"/>
              </a:rPr>
              <a:t>Alexandru</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Iosup</a:t>
            </a:r>
            <a:r>
              <a:rPr lang="en-CA" sz="1200" b="0" i="0" kern="1200" dirty="0">
                <a:solidFill>
                  <a:schemeClr val="tx1"/>
                </a:solidFill>
                <a:effectLst/>
                <a:latin typeface="+mn-lt"/>
                <a:ea typeface="+mn-ea"/>
                <a:cs typeface="+mn-cs"/>
              </a:rPr>
              <a:t> is full tenured professor and University Research Chair at Vrije Universiteit Amsterdam, and member of the Young Royal Academy of Arts and Sciences of the Netherlands. He received his PhD in computer science from TU Delft, the Netherlands. He is the chair of the </a:t>
            </a:r>
            <a:r>
              <a:rPr lang="en-CA" sz="1200" b="0" i="0" kern="1200" dirty="0" err="1">
                <a:solidFill>
                  <a:schemeClr val="tx1"/>
                </a:solidFill>
                <a:effectLst/>
                <a:latin typeface="+mn-lt"/>
                <a:ea typeface="+mn-ea"/>
                <a:cs typeface="+mn-cs"/>
              </a:rPr>
              <a:t>Massivizing</a:t>
            </a:r>
            <a:r>
              <a:rPr lang="en-CA" sz="1200" b="0" i="0" kern="1200" dirty="0">
                <a:solidFill>
                  <a:schemeClr val="tx1"/>
                </a:solidFill>
                <a:effectLst/>
                <a:latin typeface="+mn-lt"/>
                <a:ea typeface="+mn-ea"/>
                <a:cs typeface="+mn-cs"/>
              </a:rPr>
              <a:t> Computer Systems research group at the VU and of the SPEC-RG Cloud group. His work in distributed systems and ecosystems has received prestigious recognition, including the 2016 Netherlands ICT Researcher of the Year, the 2015 Netherlands Higher-Education Teacher of the Year, and several SPEC community awards </a:t>
            </a:r>
            <a:r>
              <a:rPr lang="en-CA" sz="1200" b="0" i="0" kern="1200" dirty="0" err="1">
                <a:solidFill>
                  <a:schemeClr val="tx1"/>
                </a:solidFill>
                <a:effectLst/>
                <a:latin typeface="+mn-lt"/>
                <a:ea typeface="+mn-ea"/>
                <a:cs typeface="+mn-cs"/>
              </a:rPr>
              <a:t>SPECtacular</a:t>
            </a:r>
            <a:r>
              <a:rPr lang="en-CA" sz="1200" b="0" i="0" kern="1200" dirty="0">
                <a:solidFill>
                  <a:schemeClr val="tx1"/>
                </a:solidFill>
                <a:effectLst/>
                <a:latin typeface="+mn-lt"/>
                <a:ea typeface="+mn-ea"/>
                <a:cs typeface="+mn-cs"/>
              </a:rPr>
              <a:t> (last in 2017). He can be contacted at </a:t>
            </a:r>
            <a:r>
              <a:rPr lang="en-CA" sz="1200" b="0" i="0" kern="1200" dirty="0">
                <a:solidFill>
                  <a:schemeClr val="tx1"/>
                </a:solidFill>
                <a:effectLst/>
                <a:latin typeface="+mn-lt"/>
                <a:ea typeface="+mn-ea"/>
                <a:cs typeface="+mn-cs"/>
                <a:hlinkClick r:id="rId3"/>
              </a:rPr>
              <a:t>A.Iosup@vu.nl</a:t>
            </a:r>
            <a:r>
              <a:rPr lang="en-CA" sz="1200" b="0" i="0" kern="1200" dirty="0">
                <a:solidFill>
                  <a:schemeClr val="tx1"/>
                </a:solidFill>
                <a:effectLst/>
                <a:latin typeface="+mn-lt"/>
                <a:ea typeface="+mn-ea"/>
                <a:cs typeface="+mn-cs"/>
              </a:rPr>
              <a:t> or @</a:t>
            </a:r>
            <a:r>
              <a:rPr lang="en-CA" sz="1200" b="0" i="0" kern="1200" dirty="0" err="1">
                <a:solidFill>
                  <a:schemeClr val="tx1"/>
                </a:solidFill>
                <a:effectLst/>
                <a:latin typeface="+mn-lt"/>
                <a:ea typeface="+mn-ea"/>
                <a:cs typeface="+mn-cs"/>
              </a:rPr>
              <a:t>AIosup</a:t>
            </a:r>
            <a:r>
              <a:rPr lang="en-CA" sz="1200" b="0" i="0" kern="1200" dirty="0">
                <a:solidFill>
                  <a:schemeClr val="tx1"/>
                </a:solidFill>
                <a:effectLst/>
                <a:latin typeface="+mn-lt"/>
                <a:ea typeface="+mn-ea"/>
                <a:cs typeface="+mn-cs"/>
              </a:rPr>
              <a:t>.</a:t>
            </a:r>
          </a:p>
          <a:p>
            <a:br>
              <a:rPr lang="en-CA" dirty="0"/>
            </a:b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err="1">
                <a:solidFill>
                  <a:schemeClr val="tx1"/>
                </a:solidFill>
                <a:effectLst/>
                <a:latin typeface="+mn-lt"/>
                <a:ea typeface="+mn-ea"/>
                <a:cs typeface="+mn-cs"/>
              </a:rPr>
              <a:t>Alexandru</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Iosup</a:t>
            </a:r>
            <a:r>
              <a:rPr lang="en-CA" sz="1200" b="0" i="0" kern="1200" dirty="0">
                <a:solidFill>
                  <a:schemeClr val="tx1"/>
                </a:solidFill>
                <a:effectLst/>
                <a:latin typeface="+mn-lt"/>
                <a:ea typeface="+mn-ea"/>
                <a:cs typeface="+mn-cs"/>
              </a:rPr>
              <a:t> received his Ph.D. in Computer Science in 2009 from TU Delft, the Netherlands. </a:t>
            </a:r>
            <a:r>
              <a:rPr lang="en-CA" sz="1200" b="0" i="0" kern="1200" dirty="0" err="1">
                <a:solidFill>
                  <a:schemeClr val="tx1"/>
                </a:solidFill>
                <a:effectLst/>
                <a:latin typeface="+mn-lt"/>
                <a:ea typeface="+mn-ea"/>
                <a:cs typeface="+mn-cs"/>
              </a:rPr>
              <a:t>Alexandru</a:t>
            </a:r>
            <a:r>
              <a:rPr lang="en-CA" sz="1200" b="0" i="0" kern="1200" dirty="0">
                <a:solidFill>
                  <a:schemeClr val="tx1"/>
                </a:solidFill>
                <a:effectLst/>
                <a:latin typeface="+mn-lt"/>
                <a:ea typeface="+mn-ea"/>
                <a:cs typeface="+mn-cs"/>
              </a:rPr>
              <a:t> is currently an University Research Professor with the Computer Systems dept. at the Vrije Universiteit Amsterdam, an Associate Professor with the Parallel and Distributed Systems group at TU Delft, and the Chair of the SPEC Research Cloud Group. He has been awarded the Netherlands Prize for Research in Computer Science (2016), the Netherlands Teacher of the Year (2015), and twice one of the yearly </a:t>
            </a:r>
            <a:r>
              <a:rPr lang="en-CA" sz="1200" b="0" i="0" kern="1200" dirty="0" err="1">
                <a:solidFill>
                  <a:schemeClr val="tx1"/>
                </a:solidFill>
                <a:effectLst/>
                <a:latin typeface="+mn-lt"/>
                <a:ea typeface="+mn-ea"/>
                <a:cs typeface="+mn-cs"/>
              </a:rPr>
              <a:t>SPECtacular</a:t>
            </a:r>
            <a:r>
              <a:rPr lang="en-CA" sz="1200" b="0" i="0" kern="1200" dirty="0">
                <a:solidFill>
                  <a:schemeClr val="tx1"/>
                </a:solidFill>
                <a:effectLst/>
                <a:latin typeface="+mn-lt"/>
                <a:ea typeface="+mn-ea"/>
                <a:cs typeface="+mn-cs"/>
              </a:rPr>
              <a:t> awards by the SPEC industry-wide standardization body (2012-2014). His research interests are in </a:t>
            </a:r>
            <a:r>
              <a:rPr lang="en-CA" sz="1200" b="0" i="0" kern="1200" dirty="0" err="1">
                <a:solidFill>
                  <a:schemeClr val="tx1"/>
                </a:solidFill>
                <a:effectLst/>
                <a:latin typeface="+mn-lt"/>
                <a:ea typeface="+mn-ea"/>
                <a:cs typeface="+mn-cs"/>
              </a:rPr>
              <a:t>massivizing</a:t>
            </a:r>
            <a:r>
              <a:rPr lang="en-CA" sz="1200" b="0" i="0" kern="1200" dirty="0">
                <a:solidFill>
                  <a:schemeClr val="tx1"/>
                </a:solidFill>
                <a:effectLst/>
                <a:latin typeface="+mn-lt"/>
                <a:ea typeface="+mn-ea"/>
                <a:cs typeface="+mn-cs"/>
              </a:rPr>
              <a:t> computer systems, that is, making computer systems combine desirable properties such as elasticity, performance, and availability, yet maintain their ability to operate efficiently in controlled ecosystems. </a:t>
            </a:r>
            <a:endParaRPr lang="en-CA" dirty="0"/>
          </a:p>
        </p:txBody>
      </p:sp>
      <p:sp>
        <p:nvSpPr>
          <p:cNvPr id="4" name="Slide Number Placeholder 3"/>
          <p:cNvSpPr>
            <a:spLocks noGrp="1"/>
          </p:cNvSpPr>
          <p:nvPr>
            <p:ph type="sldNum" sz="quarter" idx="5"/>
          </p:nvPr>
        </p:nvSpPr>
        <p:spPr/>
        <p:txBody>
          <a:bodyPr/>
          <a:lstStyle/>
          <a:p>
            <a:fld id="{C7031E8C-3DDF-294C-8EB3-A9024E677C1D}" type="slidenum">
              <a:rPr lang="en-CA" smtClean="0"/>
              <a:t>5</a:t>
            </a:fld>
            <a:endParaRPr lang="en-CA"/>
          </a:p>
        </p:txBody>
      </p:sp>
    </p:spTree>
    <p:extLst>
      <p:ext uri="{BB962C8B-B14F-4D97-AF65-F5344CB8AC3E}">
        <p14:creationId xmlns:p14="http://schemas.microsoft.com/office/powerpoint/2010/main" val="324512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Alberto </a:t>
            </a:r>
            <a:r>
              <a:rPr lang="en-CA" sz="1200" b="0" i="0" kern="1200" dirty="0" err="1">
                <a:solidFill>
                  <a:schemeClr val="tx1"/>
                </a:solidFill>
                <a:effectLst/>
                <a:latin typeface="+mn-lt"/>
                <a:ea typeface="+mn-ea"/>
                <a:cs typeface="+mn-cs"/>
              </a:rPr>
              <a:t>Avritzer</a:t>
            </a:r>
            <a:r>
              <a:rPr lang="en-CA" sz="1200" b="0" i="0" kern="1200" dirty="0">
                <a:solidFill>
                  <a:schemeClr val="tx1"/>
                </a:solidFill>
                <a:effectLst/>
                <a:latin typeface="+mn-lt"/>
                <a:ea typeface="+mn-ea"/>
                <a:cs typeface="+mn-cs"/>
              </a:rPr>
              <a:t> received a Ph.D. in Computer Science from the University of California, Los Angeles, an M.Sc. in Computer Science for the Federal University of Minas Gerais, Brazil, and a B.Sc. in Computer Engineering from the Technion, Israel Institute of Technology. He is the founder and CEO of </a:t>
            </a:r>
            <a:r>
              <a:rPr lang="en-CA" sz="1200" b="0" i="0" kern="1200" dirty="0" err="1">
                <a:solidFill>
                  <a:schemeClr val="tx1"/>
                </a:solidFill>
                <a:effectLst/>
                <a:latin typeface="+mn-lt"/>
                <a:ea typeface="+mn-ea"/>
                <a:cs typeface="+mn-cs"/>
              </a:rPr>
              <a:t>Esulabsolutions</a:t>
            </a:r>
            <a:r>
              <a:rPr lang="en-CA" sz="1200" b="0" i="0" kern="1200" dirty="0">
                <a:solidFill>
                  <a:schemeClr val="tx1"/>
                </a:solidFill>
                <a:effectLst/>
                <a:latin typeface="+mn-lt"/>
                <a:ea typeface="+mn-ea"/>
                <a:cs typeface="+mn-cs"/>
              </a:rPr>
              <a:t>, Inc., which specializes in software scalability, security and survivability assessment of large industrial systems. He served as Lead Performance Engineer at </a:t>
            </a:r>
            <a:r>
              <a:rPr lang="en-CA" sz="1200" b="0" i="0" kern="1200" dirty="0" err="1">
                <a:solidFill>
                  <a:schemeClr val="tx1"/>
                </a:solidFill>
                <a:effectLst/>
                <a:latin typeface="+mn-lt"/>
                <a:ea typeface="+mn-ea"/>
                <a:cs typeface="+mn-cs"/>
              </a:rPr>
              <a:t>Sonatype</a:t>
            </a:r>
            <a:r>
              <a:rPr lang="en-CA" sz="1200" b="0" i="0" kern="1200" dirty="0">
                <a:solidFill>
                  <a:schemeClr val="tx1"/>
                </a:solidFill>
                <a:effectLst/>
                <a:latin typeface="+mn-lt"/>
                <a:ea typeface="+mn-ea"/>
                <a:cs typeface="+mn-cs"/>
              </a:rPr>
              <a:t>. He held a Senior Member of the Technical Staff in the Software Engineering Department position at Siemens Corporate Research, Princeton, New Jersey for 11 years, where he published extensively on monitoring and management of mission-critical systems for survivability. Before moving to Siemens Corporate Research, he spent 13 years at AT&amp;T Bell Laboratories, where he developed tools and techniques for performance testing and analysis. He spent the summer of 1987 at IBM Research, at Yorktown Heights. His research interests are in software engineering, particularly software testing, monitoring and rejuvenation of smoothly degrading systems, and metrics to assess software architecture, and he has published over 70 papers in journals and refereed conference proceedings in those areas (</a:t>
            </a:r>
            <a:r>
              <a:rPr lang="en-CA" sz="1200" b="0" i="0" kern="1200" dirty="0">
                <a:solidFill>
                  <a:schemeClr val="tx1"/>
                </a:solidFill>
                <a:effectLst/>
                <a:latin typeface="+mn-lt"/>
                <a:ea typeface="+mn-ea"/>
                <a:cs typeface="+mn-cs"/>
                <a:hlinkClick r:id="rId3"/>
              </a:rPr>
              <a:t>http://dblp.dagstuhl.de/pers/hd/a/Avritzer:Alberto</a:t>
            </a:r>
            <a:r>
              <a:rPr lang="en-CA" sz="1200" b="0" i="0" kern="1200" dirty="0">
                <a:solidFill>
                  <a:schemeClr val="tx1"/>
                </a:solidFill>
                <a:effectLst/>
                <a:latin typeface="+mn-lt"/>
                <a:ea typeface="+mn-ea"/>
                <a:cs typeface="+mn-cs"/>
              </a:rPr>
              <a:t>). He is a Senior Member of ACM.</a:t>
            </a:r>
          </a:p>
          <a:p>
            <a:br>
              <a:rPr lang="en-CA" dirty="0"/>
            </a:br>
            <a:endParaRPr lang="en-CA" dirty="0"/>
          </a:p>
        </p:txBody>
      </p:sp>
      <p:sp>
        <p:nvSpPr>
          <p:cNvPr id="4" name="Slide Number Placeholder 3"/>
          <p:cNvSpPr>
            <a:spLocks noGrp="1"/>
          </p:cNvSpPr>
          <p:nvPr>
            <p:ph type="sldNum" sz="quarter" idx="5"/>
          </p:nvPr>
        </p:nvSpPr>
        <p:spPr/>
        <p:txBody>
          <a:bodyPr/>
          <a:lstStyle/>
          <a:p>
            <a:fld id="{C7031E8C-3DDF-294C-8EB3-A9024E677C1D}" type="slidenum">
              <a:rPr lang="en-CA" smtClean="0"/>
              <a:t>6</a:t>
            </a:fld>
            <a:endParaRPr lang="en-CA"/>
          </a:p>
        </p:txBody>
      </p:sp>
    </p:spTree>
    <p:extLst>
      <p:ext uri="{BB962C8B-B14F-4D97-AF65-F5344CB8AC3E}">
        <p14:creationId xmlns:p14="http://schemas.microsoft.com/office/powerpoint/2010/main" val="88597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Carey Williamson is a Professor in the Department of Computer Science at the University of Calgary in Calgary, Alberta, Canada. His educational background includes a B.Sc.(Honours) degree in Computer Science from the University of Saskatchewan (Canada) in 1985, and a Ph.D. in Computer Science from Stanford University (USA) in 1992.</a:t>
            </a:r>
          </a:p>
          <a:p>
            <a:r>
              <a:rPr lang="en-CA" sz="1200" b="0" i="0" kern="1200" dirty="0">
                <a:solidFill>
                  <a:schemeClr val="tx1"/>
                </a:solidFill>
                <a:effectLst/>
                <a:latin typeface="+mn-lt"/>
                <a:ea typeface="+mn-ea"/>
                <a:cs typeface="+mn-cs"/>
              </a:rPr>
              <a:t>Dr. Williamson's research interests include Internet protocols, wireless networks, network traffic measurement, workload characterization, network simulation, and Web server performance. Much of his research focuses on the measurement and performance evaluation of Internet-based systems.</a:t>
            </a:r>
          </a:p>
          <a:p>
            <a:r>
              <a:rPr lang="en-CA" sz="1200" b="0" i="0" kern="1200" dirty="0">
                <a:solidFill>
                  <a:schemeClr val="tx1"/>
                </a:solidFill>
                <a:effectLst/>
                <a:latin typeface="+mn-lt"/>
                <a:ea typeface="+mn-ea"/>
                <a:cs typeface="+mn-cs"/>
              </a:rPr>
              <a:t>He is a member of ACM, IEEE Computer Society, and IFIP WG 7.3. He served as SIG Chair for ACM SIGMETRICS from 2007-2011, and is currently the co-Editor-in-Chief of the ACM Transactions on Modeling and Performance Evaluation of Computing Systems (</a:t>
            </a:r>
            <a:r>
              <a:rPr lang="en-CA" sz="1200" b="0" i="0" kern="1200" dirty="0" err="1">
                <a:solidFill>
                  <a:schemeClr val="tx1"/>
                </a:solidFill>
                <a:effectLst/>
                <a:latin typeface="+mn-lt"/>
                <a:ea typeface="+mn-ea"/>
                <a:cs typeface="+mn-cs"/>
              </a:rPr>
              <a:t>ToMPECS</a:t>
            </a:r>
            <a:r>
              <a:rPr lang="en-CA"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C7031E8C-3DDF-294C-8EB3-A9024E677C1D}" type="slidenum">
              <a:rPr lang="en-CA" smtClean="0"/>
              <a:t>7</a:t>
            </a:fld>
            <a:endParaRPr lang="en-CA"/>
          </a:p>
        </p:txBody>
      </p:sp>
    </p:spTree>
    <p:extLst>
      <p:ext uri="{BB962C8B-B14F-4D97-AF65-F5344CB8AC3E}">
        <p14:creationId xmlns:p14="http://schemas.microsoft.com/office/powerpoint/2010/main" val="16030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52A0-B683-564B-BDA9-ACFD912351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ED5FA5B-B5D4-8945-B61D-DCE2F5E54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9C93DE3-69DF-4542-A0BB-94F26733684C}"/>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5" name="Footer Placeholder 4">
            <a:extLst>
              <a:ext uri="{FF2B5EF4-FFF2-40B4-BE49-F238E27FC236}">
                <a16:creationId xmlns:a16="http://schemas.microsoft.com/office/drawing/2014/main" id="{AAC69B41-E2AD-6143-8FEC-210F009FB2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F668B7-8C3C-634D-B15A-5AA9776E5950}"/>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372884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C121-208E-7A40-AB3B-474296AB18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BC3D9A3-2F01-F44D-A73B-9CF1EA02C6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63AB98-3C5E-E24A-9098-EDC5091775B1}"/>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5" name="Footer Placeholder 4">
            <a:extLst>
              <a:ext uri="{FF2B5EF4-FFF2-40B4-BE49-F238E27FC236}">
                <a16:creationId xmlns:a16="http://schemas.microsoft.com/office/drawing/2014/main" id="{BCF2035B-3C11-BD49-9A46-F25D15FE18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59AFBF0-A6FE-7241-8F1E-9A9F8B4ECF63}"/>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357939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D2C2E-C394-8845-AD7E-6BD773639E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6EB008-ED5F-4E4A-920E-59283BA5FC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651DA7-6DAE-8447-8DE3-73B5DDA28A15}"/>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5" name="Footer Placeholder 4">
            <a:extLst>
              <a:ext uri="{FF2B5EF4-FFF2-40B4-BE49-F238E27FC236}">
                <a16:creationId xmlns:a16="http://schemas.microsoft.com/office/drawing/2014/main" id="{0A840817-9C69-754E-A222-452D07257A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40C6F1-D234-334A-AD4D-17DF75FCDFDF}"/>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334651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1731-B391-0C46-BF7D-BF11F18D793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6611EE-A570-B147-888B-BAC3CF38FD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65B097-7BDA-B74C-95F4-5959DFD5CE4D}"/>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5" name="Footer Placeholder 4">
            <a:extLst>
              <a:ext uri="{FF2B5EF4-FFF2-40B4-BE49-F238E27FC236}">
                <a16:creationId xmlns:a16="http://schemas.microsoft.com/office/drawing/2014/main" id="{7B8151F1-8BBA-ED4D-8EEC-5DA94AC46E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4F95083-4490-9442-91BF-BE45F6A76C58}"/>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34437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3D1D-3525-AC44-A74A-0A39E36AD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3E71EB9-E850-0D4A-927A-C0EED4819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3AFE54-FCE3-7748-A281-FF4E3A460E61}"/>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5" name="Footer Placeholder 4">
            <a:extLst>
              <a:ext uri="{FF2B5EF4-FFF2-40B4-BE49-F238E27FC236}">
                <a16:creationId xmlns:a16="http://schemas.microsoft.com/office/drawing/2014/main" id="{45D60E6C-1EFF-484D-B9A0-3E49482BA9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A7FF7C-A579-EB4C-B7C1-C51CCC8AF4B9}"/>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153877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836A-AC5D-0242-BE45-211231E8903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6642E02-AB02-A248-80CC-8569303E48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A0C7723-A288-B24C-BE1C-C42B78A242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61BD10C-0DD8-7845-A5DB-65D18A6669B8}"/>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6" name="Footer Placeholder 5">
            <a:extLst>
              <a:ext uri="{FF2B5EF4-FFF2-40B4-BE49-F238E27FC236}">
                <a16:creationId xmlns:a16="http://schemas.microsoft.com/office/drawing/2014/main" id="{C8B8286F-705D-EF4D-ABD6-3A17A90C21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412BF3-FFB1-A140-A171-2A26093EE542}"/>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397914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AB18-9E1B-1A43-A10D-A036503355A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F99C463-D443-1440-82EF-778C0B455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23840-A319-694F-ACB9-5E134780BF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C97E51A-3459-EA4F-BE33-5D3EE5F17B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532EFD-DB0C-2B41-9960-2BC2714919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03710BB-C707-8E42-8304-3788748F416B}"/>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8" name="Footer Placeholder 7">
            <a:extLst>
              <a:ext uri="{FF2B5EF4-FFF2-40B4-BE49-F238E27FC236}">
                <a16:creationId xmlns:a16="http://schemas.microsoft.com/office/drawing/2014/main" id="{534BAB64-F1CC-EB44-AD7B-5894F9408EA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CABB703-82F2-C44E-AC46-EBC7DEA6D099}"/>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338937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B555-1ECE-7C4A-8B7F-A6ECED6E179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DABBBC-5212-C741-8426-E6EAFA8CA31C}"/>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4" name="Footer Placeholder 3">
            <a:extLst>
              <a:ext uri="{FF2B5EF4-FFF2-40B4-BE49-F238E27FC236}">
                <a16:creationId xmlns:a16="http://schemas.microsoft.com/office/drawing/2014/main" id="{7D27554D-AB7D-DC43-92A9-DF2C2953B7E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FC3631C-D63E-E54F-A616-AD9858F00F29}"/>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341283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8AE13-7718-4140-94FD-656EA3196AF4}"/>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3" name="Footer Placeholder 2">
            <a:extLst>
              <a:ext uri="{FF2B5EF4-FFF2-40B4-BE49-F238E27FC236}">
                <a16:creationId xmlns:a16="http://schemas.microsoft.com/office/drawing/2014/main" id="{8F4EAC11-3514-114F-A242-5EA65A5AB6B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AE1E077-50EC-0745-AE11-5E7624E309D5}"/>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193713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DF11-F940-0445-9AB5-694AD5CBF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D5D476F-F421-1243-92D4-99F42D77B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95C629A-6531-0445-83BB-52DE44D9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B88B1-48C3-284D-AD55-11E6F7227440}"/>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6" name="Footer Placeholder 5">
            <a:extLst>
              <a:ext uri="{FF2B5EF4-FFF2-40B4-BE49-F238E27FC236}">
                <a16:creationId xmlns:a16="http://schemas.microsoft.com/office/drawing/2014/main" id="{7F85B263-9447-3F4A-A089-8AC2444ECA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1FF3D83-3760-064E-B940-E1526E2E42D4}"/>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242899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09FA-A2E4-4444-B6DC-B35559978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5BF16EE-7830-4641-A1A8-259A5A9E3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B4FE259-D0DF-7F45-B58E-8B7FBE6F4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FDD18-1A9E-8C4E-A01A-EAF9E8CA6EB9}"/>
              </a:ext>
            </a:extLst>
          </p:cNvPr>
          <p:cNvSpPr>
            <a:spLocks noGrp="1"/>
          </p:cNvSpPr>
          <p:nvPr>
            <p:ph type="dt" sz="half" idx="10"/>
          </p:nvPr>
        </p:nvSpPr>
        <p:spPr/>
        <p:txBody>
          <a:bodyPr/>
          <a:lstStyle/>
          <a:p>
            <a:fld id="{79DAF0EF-8E86-6140-9EB4-CD0AE5CF9AF5}" type="datetimeFigureOut">
              <a:rPr lang="en-CA" smtClean="0"/>
              <a:t>2020-04-19</a:t>
            </a:fld>
            <a:endParaRPr lang="en-CA"/>
          </a:p>
        </p:txBody>
      </p:sp>
      <p:sp>
        <p:nvSpPr>
          <p:cNvPr id="6" name="Footer Placeholder 5">
            <a:extLst>
              <a:ext uri="{FF2B5EF4-FFF2-40B4-BE49-F238E27FC236}">
                <a16:creationId xmlns:a16="http://schemas.microsoft.com/office/drawing/2014/main" id="{180FB00C-32E0-0549-8BCB-30D79D237E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7A13A01-12CD-D645-BCD1-892E3BA56DC2}"/>
              </a:ext>
            </a:extLst>
          </p:cNvPr>
          <p:cNvSpPr>
            <a:spLocks noGrp="1"/>
          </p:cNvSpPr>
          <p:nvPr>
            <p:ph type="sldNum" sz="quarter" idx="12"/>
          </p:nvPr>
        </p:nvSpPr>
        <p:spPr/>
        <p:txBody>
          <a:bodyPr/>
          <a:lstStyle/>
          <a:p>
            <a:fld id="{062DBF7C-E8B5-974C-B264-55C6B8D72C38}" type="slidenum">
              <a:rPr lang="en-CA" smtClean="0"/>
              <a:t>‹#›</a:t>
            </a:fld>
            <a:endParaRPr lang="en-CA"/>
          </a:p>
        </p:txBody>
      </p:sp>
    </p:spTree>
    <p:extLst>
      <p:ext uri="{BB962C8B-B14F-4D97-AF65-F5344CB8AC3E}">
        <p14:creationId xmlns:p14="http://schemas.microsoft.com/office/powerpoint/2010/main" val="103958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18EBE4-D6C2-D546-B1CC-68445D043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B6715F-480E-E64A-98B7-32201DDB8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C9628C-A2F1-314F-B842-714BA0489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AF0EF-8E86-6140-9EB4-CD0AE5CF9AF5}" type="datetimeFigureOut">
              <a:rPr lang="en-CA" smtClean="0"/>
              <a:t>2020-04-19</a:t>
            </a:fld>
            <a:endParaRPr lang="en-CA"/>
          </a:p>
        </p:txBody>
      </p:sp>
      <p:sp>
        <p:nvSpPr>
          <p:cNvPr id="5" name="Footer Placeholder 4">
            <a:extLst>
              <a:ext uri="{FF2B5EF4-FFF2-40B4-BE49-F238E27FC236}">
                <a16:creationId xmlns:a16="http://schemas.microsoft.com/office/drawing/2014/main" id="{01250DBB-53C9-D54D-BA32-B0CE3ADB0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D05A44D-ACE9-A643-92D7-9FE2B77E8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DBF7C-E8B5-974C-B264-55C6B8D72C38}" type="slidenum">
              <a:rPr lang="en-CA" smtClean="0"/>
              <a:t>‹#›</a:t>
            </a:fld>
            <a:endParaRPr lang="en-CA"/>
          </a:p>
        </p:txBody>
      </p:sp>
    </p:spTree>
    <p:extLst>
      <p:ext uri="{BB962C8B-B14F-4D97-AF65-F5344CB8AC3E}">
        <p14:creationId xmlns:p14="http://schemas.microsoft.com/office/powerpoint/2010/main" val="414930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ltb2020.eecs.yorku.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9E77-09A4-0D4A-9F01-35FFF91EC76F}"/>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17F7CCA5-C0B1-AB43-B041-92A5BA424202}"/>
              </a:ext>
            </a:extLst>
          </p:cNvPr>
          <p:cNvSpPr>
            <a:spLocks noGrp="1"/>
          </p:cNvSpPr>
          <p:nvPr>
            <p:ph type="subTitle" idx="1"/>
          </p:nvPr>
        </p:nvSpPr>
        <p:spPr/>
        <p:txBody>
          <a:bodyPr/>
          <a:lstStyle/>
          <a:p>
            <a:endParaRPr lang="en-CA"/>
          </a:p>
        </p:txBody>
      </p:sp>
      <p:pic>
        <p:nvPicPr>
          <p:cNvPr id="1026" name="Picture 2">
            <a:extLst>
              <a:ext uri="{FF2B5EF4-FFF2-40B4-BE49-F238E27FC236}">
                <a16:creationId xmlns:a16="http://schemas.microsoft.com/office/drawing/2014/main" id="{3C2F5CDF-13F1-8744-AA4B-8BD0460BB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2124"/>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9">
            <a:extLst>
              <a:ext uri="{FF2B5EF4-FFF2-40B4-BE49-F238E27FC236}">
                <a16:creationId xmlns:a16="http://schemas.microsoft.com/office/drawing/2014/main" id="{6F962F0D-0313-934B-87EF-B3309C79D762}"/>
              </a:ext>
            </a:extLst>
          </p:cNvPr>
          <p:cNvSpPr/>
          <p:nvPr/>
        </p:nvSpPr>
        <p:spPr>
          <a:xfrm>
            <a:off x="0" y="1324988"/>
            <a:ext cx="12192000" cy="2862322"/>
          </a:xfrm>
          <a:prstGeom prst="rect">
            <a:avLst/>
          </a:prstGeom>
          <a:solidFill>
            <a:schemeClr val="bg1">
              <a:alpha val="70000"/>
            </a:schemeClr>
          </a:solidFill>
        </p:spPr>
        <p:txBody>
          <a:bodyPr wrap="square" lIns="91440" tIns="45720" rIns="91440" bIns="45720">
            <a:spAutoFit/>
          </a:bodyPr>
          <a:lstStyle/>
          <a:p>
            <a:pPr algn="ctr"/>
            <a:r>
              <a:rPr lang="en-US" altLang="zh-CN" sz="4800" b="1" dirty="0">
                <a:ln w="12700" cmpd="sng">
                  <a:noFill/>
                  <a:prstDash val="solid"/>
                </a:ln>
              </a:rPr>
              <a:t>2020 The 8</a:t>
            </a:r>
            <a:r>
              <a:rPr lang="en-US" altLang="zh-CN" sz="4800" b="1" baseline="30000" dirty="0">
                <a:ln w="12700" cmpd="sng">
                  <a:noFill/>
                  <a:prstDash val="solid"/>
                </a:ln>
              </a:rPr>
              <a:t>th</a:t>
            </a:r>
            <a:r>
              <a:rPr lang="en-US" altLang="zh-CN" sz="4800" b="1" dirty="0">
                <a:ln w="12700" cmpd="sng">
                  <a:noFill/>
                  <a:prstDash val="solid"/>
                </a:ln>
              </a:rPr>
              <a:t> International Workshop on Load Testing and Benchmarking of Software Systems</a:t>
            </a:r>
          </a:p>
          <a:p>
            <a:pPr algn="ctr"/>
            <a:r>
              <a:rPr lang="en-US" altLang="zh-CN" sz="4800" b="1" cap="none" spc="0" dirty="0">
                <a:ln w="12700" cmpd="sng">
                  <a:noFill/>
                  <a:prstDash val="solid"/>
                </a:ln>
                <a:effectLst/>
              </a:rPr>
              <a:t>(</a:t>
            </a:r>
            <a:r>
              <a:rPr lang="en-US" altLang="zh-CN" sz="4800" b="1" dirty="0">
                <a:ln w="12700" cmpd="sng">
                  <a:noFill/>
                  <a:prstDash val="solid"/>
                </a:ln>
              </a:rPr>
              <a:t>LTB</a:t>
            </a:r>
            <a:r>
              <a:rPr lang="en-US" altLang="zh-CN" sz="4800" b="1" cap="none" spc="0" dirty="0">
                <a:ln w="12700" cmpd="sng">
                  <a:noFill/>
                  <a:prstDash val="solid"/>
                </a:ln>
                <a:effectLst/>
              </a:rPr>
              <a:t>’20 Co-located with ICPE2020)</a:t>
            </a:r>
          </a:p>
          <a:p>
            <a:pPr algn="ctr"/>
            <a:r>
              <a:rPr lang="en-US" altLang="zh-CN" sz="3600" dirty="0">
                <a:ln w="0"/>
                <a:effectLst/>
              </a:rPr>
              <a:t>April 20, 2020,</a:t>
            </a:r>
            <a:r>
              <a:rPr lang="zh-CN" altLang="en-US" sz="3600" dirty="0">
                <a:effectLst/>
              </a:rPr>
              <a:t> </a:t>
            </a:r>
            <a:r>
              <a:rPr lang="en-US" altLang="zh-CN" sz="3600" dirty="0">
                <a:ln w="0"/>
              </a:rPr>
              <a:t>Edmonton</a:t>
            </a:r>
            <a:r>
              <a:rPr lang="en-US" altLang="zh-CN" sz="3600" dirty="0">
                <a:ln w="0"/>
                <a:effectLst/>
              </a:rPr>
              <a:t>, AB.,</a:t>
            </a:r>
            <a:r>
              <a:rPr lang="zh-CN" altLang="en-US" sz="3600" dirty="0">
                <a:ln w="0"/>
                <a:effectLst/>
              </a:rPr>
              <a:t> </a:t>
            </a:r>
            <a:r>
              <a:rPr lang="en-US" altLang="zh-CN" sz="3600" dirty="0">
                <a:ln w="0"/>
                <a:effectLst/>
              </a:rPr>
              <a:t>Canada</a:t>
            </a:r>
            <a:endParaRPr lang="zh-CN" altLang="en-US" sz="3600" dirty="0">
              <a:ln w="0"/>
              <a:effectLst/>
            </a:endParaRPr>
          </a:p>
        </p:txBody>
      </p:sp>
    </p:spTree>
    <p:extLst>
      <p:ext uri="{BB962C8B-B14F-4D97-AF65-F5344CB8AC3E}">
        <p14:creationId xmlns:p14="http://schemas.microsoft.com/office/powerpoint/2010/main" val="223748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7902C7BE-1791-46F0-A2FF-114F3D29626A}"/>
              </a:ext>
            </a:extLst>
          </p:cNvPr>
          <p:cNvSpPr>
            <a:spLocks noGrp="1"/>
          </p:cNvSpPr>
          <p:nvPr>
            <p:ph type="title"/>
          </p:nvPr>
        </p:nvSpPr>
        <p:spPr>
          <a:xfrm>
            <a:off x="838200" y="89222"/>
            <a:ext cx="10515600" cy="1325563"/>
          </a:xfrm>
        </p:spPr>
        <p:txBody>
          <a:bodyPr/>
          <a:lstStyle/>
          <a:p>
            <a:pPr algn="ctr"/>
            <a:r>
              <a:rPr lang="en-US" altLang="zh-CN" dirty="0"/>
              <a:t>Workshop Organization</a:t>
            </a:r>
            <a:endParaRPr lang="zh-CN" altLang="en-US" dirty="0"/>
          </a:p>
        </p:txBody>
      </p:sp>
      <p:sp>
        <p:nvSpPr>
          <p:cNvPr id="2" name="矩形 1">
            <a:extLst>
              <a:ext uri="{FF2B5EF4-FFF2-40B4-BE49-F238E27FC236}">
                <a16:creationId xmlns:a16="http://schemas.microsoft.com/office/drawing/2014/main" id="{9099C56D-900D-409D-9B37-4D8F92CB0C87}"/>
              </a:ext>
            </a:extLst>
          </p:cNvPr>
          <p:cNvSpPr/>
          <p:nvPr/>
        </p:nvSpPr>
        <p:spPr>
          <a:xfrm>
            <a:off x="838200" y="5530666"/>
            <a:ext cx="2379066" cy="461665"/>
          </a:xfrm>
          <a:prstGeom prst="rect">
            <a:avLst/>
          </a:prstGeom>
        </p:spPr>
        <p:txBody>
          <a:bodyPr wrap="square">
            <a:spAutoFit/>
          </a:bodyPr>
          <a:lstStyle/>
          <a:p>
            <a:pPr algn="ctr"/>
            <a:r>
              <a:rPr lang="en-US" altLang="zh-CN" sz="2400" dirty="0"/>
              <a:t>Oracle</a:t>
            </a:r>
            <a:endParaRPr lang="zh-CN" altLang="en-US" sz="2400" dirty="0"/>
          </a:p>
        </p:txBody>
      </p:sp>
      <p:sp>
        <p:nvSpPr>
          <p:cNvPr id="4" name="矩形 3">
            <a:extLst>
              <a:ext uri="{FF2B5EF4-FFF2-40B4-BE49-F238E27FC236}">
                <a16:creationId xmlns:a16="http://schemas.microsoft.com/office/drawing/2014/main" id="{7EC572A3-8F99-4D8F-99FF-9CE4C8C74DFB}"/>
              </a:ext>
            </a:extLst>
          </p:cNvPr>
          <p:cNvSpPr/>
          <p:nvPr/>
        </p:nvSpPr>
        <p:spPr>
          <a:xfrm>
            <a:off x="8827919" y="5530665"/>
            <a:ext cx="2379066" cy="461665"/>
          </a:xfrm>
          <a:prstGeom prst="rect">
            <a:avLst/>
          </a:prstGeom>
        </p:spPr>
        <p:txBody>
          <a:bodyPr wrap="square">
            <a:spAutoFit/>
          </a:bodyPr>
          <a:lstStyle/>
          <a:p>
            <a:pPr algn="ctr"/>
            <a:r>
              <a:rPr lang="en-US" altLang="zh-CN" sz="2400" dirty="0"/>
              <a:t>York University</a:t>
            </a:r>
            <a:endParaRPr lang="zh-CN" altLang="en-US" sz="2400" dirty="0"/>
          </a:p>
        </p:txBody>
      </p:sp>
      <p:sp>
        <p:nvSpPr>
          <p:cNvPr id="12" name="矩形 1">
            <a:extLst>
              <a:ext uri="{FF2B5EF4-FFF2-40B4-BE49-F238E27FC236}">
                <a16:creationId xmlns:a16="http://schemas.microsoft.com/office/drawing/2014/main" id="{165CD995-CB9E-5A4A-8303-EBBFC25FA7B4}"/>
              </a:ext>
            </a:extLst>
          </p:cNvPr>
          <p:cNvSpPr/>
          <p:nvPr/>
        </p:nvSpPr>
        <p:spPr>
          <a:xfrm>
            <a:off x="4656908" y="5530664"/>
            <a:ext cx="2794707" cy="461665"/>
          </a:xfrm>
          <a:prstGeom prst="rect">
            <a:avLst/>
          </a:prstGeom>
        </p:spPr>
        <p:txBody>
          <a:bodyPr wrap="square">
            <a:spAutoFit/>
          </a:bodyPr>
          <a:lstStyle/>
          <a:p>
            <a:pPr algn="ctr"/>
            <a:r>
              <a:rPr lang="en-US" altLang="zh-CN" sz="2400" dirty="0"/>
              <a:t>Concordia</a:t>
            </a:r>
            <a:r>
              <a:rPr lang="zh-CN" altLang="en-US" sz="2400" dirty="0"/>
              <a:t> </a:t>
            </a:r>
            <a:r>
              <a:rPr lang="en-US" altLang="zh-CN" sz="2400" dirty="0"/>
              <a:t>University</a:t>
            </a:r>
            <a:endParaRPr lang="zh-CN" altLang="en-US" sz="2400" dirty="0"/>
          </a:p>
        </p:txBody>
      </p:sp>
      <p:sp>
        <p:nvSpPr>
          <p:cNvPr id="13" name="矩形 1">
            <a:extLst>
              <a:ext uri="{FF2B5EF4-FFF2-40B4-BE49-F238E27FC236}">
                <a16:creationId xmlns:a16="http://schemas.microsoft.com/office/drawing/2014/main" id="{DCA569FE-79F4-6F46-9058-9807CF80FD1C}"/>
              </a:ext>
            </a:extLst>
          </p:cNvPr>
          <p:cNvSpPr/>
          <p:nvPr/>
        </p:nvSpPr>
        <p:spPr>
          <a:xfrm>
            <a:off x="921676" y="4623504"/>
            <a:ext cx="2295590" cy="830997"/>
          </a:xfrm>
          <a:prstGeom prst="rect">
            <a:avLst/>
          </a:prstGeom>
        </p:spPr>
        <p:txBody>
          <a:bodyPr wrap="square">
            <a:spAutoFit/>
          </a:bodyPr>
          <a:lstStyle/>
          <a:p>
            <a:pPr algn="ctr"/>
            <a:r>
              <a:rPr lang="en-US" altLang="zh-CN" sz="2400" dirty="0"/>
              <a:t>Alexander </a:t>
            </a:r>
            <a:r>
              <a:rPr lang="en-US" altLang="zh-CN" sz="2400" dirty="0" err="1"/>
              <a:t>Podelko</a:t>
            </a:r>
            <a:endParaRPr lang="zh-CN" altLang="en-US" sz="2400" dirty="0"/>
          </a:p>
        </p:txBody>
      </p:sp>
      <p:sp>
        <p:nvSpPr>
          <p:cNvPr id="14" name="矩形 1">
            <a:extLst>
              <a:ext uri="{FF2B5EF4-FFF2-40B4-BE49-F238E27FC236}">
                <a16:creationId xmlns:a16="http://schemas.microsoft.com/office/drawing/2014/main" id="{952059B4-A2F9-D140-BCD5-8D967B64E2F5}"/>
              </a:ext>
            </a:extLst>
          </p:cNvPr>
          <p:cNvSpPr/>
          <p:nvPr/>
        </p:nvSpPr>
        <p:spPr>
          <a:xfrm>
            <a:off x="4896399" y="4623503"/>
            <a:ext cx="2315726" cy="830997"/>
          </a:xfrm>
          <a:prstGeom prst="rect">
            <a:avLst/>
          </a:prstGeom>
        </p:spPr>
        <p:txBody>
          <a:bodyPr wrap="square">
            <a:spAutoFit/>
          </a:bodyPr>
          <a:lstStyle/>
          <a:p>
            <a:pPr algn="ctr"/>
            <a:r>
              <a:rPr lang="en-US" altLang="zh-CN" sz="2400" dirty="0"/>
              <a:t>Tse-Hsun (Peter) Chen</a:t>
            </a:r>
            <a:endParaRPr lang="zh-CN" altLang="en-US" sz="2400" dirty="0"/>
          </a:p>
        </p:txBody>
      </p:sp>
      <p:sp>
        <p:nvSpPr>
          <p:cNvPr id="15" name="矩形 1">
            <a:extLst>
              <a:ext uri="{FF2B5EF4-FFF2-40B4-BE49-F238E27FC236}">
                <a16:creationId xmlns:a16="http://schemas.microsoft.com/office/drawing/2014/main" id="{17F0E71C-35A3-9E4A-95B5-63FE14298459}"/>
              </a:ext>
            </a:extLst>
          </p:cNvPr>
          <p:cNvSpPr/>
          <p:nvPr/>
        </p:nvSpPr>
        <p:spPr>
          <a:xfrm>
            <a:off x="8891258" y="4623504"/>
            <a:ext cx="2315727" cy="461665"/>
          </a:xfrm>
          <a:prstGeom prst="rect">
            <a:avLst/>
          </a:prstGeom>
        </p:spPr>
        <p:txBody>
          <a:bodyPr wrap="square">
            <a:spAutoFit/>
          </a:bodyPr>
          <a:lstStyle/>
          <a:p>
            <a:pPr algn="ctr"/>
            <a:r>
              <a:rPr lang="en-US" altLang="zh-CN" sz="2400" dirty="0" err="1"/>
              <a:t>Hamzeh</a:t>
            </a:r>
            <a:r>
              <a:rPr lang="en-US" altLang="zh-CN" sz="2400" dirty="0"/>
              <a:t> </a:t>
            </a:r>
            <a:r>
              <a:rPr lang="en-US" altLang="zh-CN" sz="2400" dirty="0" err="1"/>
              <a:t>Khazaei</a:t>
            </a:r>
            <a:endParaRPr lang="zh-CN" altLang="en-US" sz="2400" dirty="0"/>
          </a:p>
        </p:txBody>
      </p:sp>
      <p:pic>
        <p:nvPicPr>
          <p:cNvPr id="3" name="Picture 2">
            <a:extLst>
              <a:ext uri="{FF2B5EF4-FFF2-40B4-BE49-F238E27FC236}">
                <a16:creationId xmlns:a16="http://schemas.microsoft.com/office/drawing/2014/main" id="{4877155C-E62B-5C4D-ACFB-DC1A7E63B16D}"/>
              </a:ext>
            </a:extLst>
          </p:cNvPr>
          <p:cNvPicPr>
            <a:picLocks noChangeAspect="1"/>
          </p:cNvPicPr>
          <p:nvPr/>
        </p:nvPicPr>
        <p:blipFill>
          <a:blip r:embed="rId2"/>
          <a:stretch>
            <a:fillRect/>
          </a:stretch>
        </p:blipFill>
        <p:spPr>
          <a:xfrm>
            <a:off x="921676" y="1929824"/>
            <a:ext cx="2386682" cy="2386682"/>
          </a:xfrm>
          <a:prstGeom prst="rect">
            <a:avLst/>
          </a:prstGeom>
        </p:spPr>
      </p:pic>
      <p:pic>
        <p:nvPicPr>
          <p:cNvPr id="5" name="Picture 4">
            <a:extLst>
              <a:ext uri="{FF2B5EF4-FFF2-40B4-BE49-F238E27FC236}">
                <a16:creationId xmlns:a16="http://schemas.microsoft.com/office/drawing/2014/main" id="{A22A5AF9-D7BF-D943-8E92-D0DD3F10541D}"/>
              </a:ext>
            </a:extLst>
          </p:cNvPr>
          <p:cNvPicPr>
            <a:picLocks noChangeAspect="1"/>
          </p:cNvPicPr>
          <p:nvPr/>
        </p:nvPicPr>
        <p:blipFill>
          <a:blip r:embed="rId3"/>
          <a:stretch>
            <a:fillRect/>
          </a:stretch>
        </p:blipFill>
        <p:spPr>
          <a:xfrm>
            <a:off x="8997185" y="1860756"/>
            <a:ext cx="2209800" cy="2540000"/>
          </a:xfrm>
          <a:prstGeom prst="rect">
            <a:avLst/>
          </a:prstGeom>
        </p:spPr>
      </p:pic>
      <p:pic>
        <p:nvPicPr>
          <p:cNvPr id="7" name="Picture 6">
            <a:extLst>
              <a:ext uri="{FF2B5EF4-FFF2-40B4-BE49-F238E27FC236}">
                <a16:creationId xmlns:a16="http://schemas.microsoft.com/office/drawing/2014/main" id="{A3C1B100-F277-FF47-8D3C-9AF68AD6E210}"/>
              </a:ext>
            </a:extLst>
          </p:cNvPr>
          <p:cNvPicPr>
            <a:picLocks noChangeAspect="1"/>
          </p:cNvPicPr>
          <p:nvPr/>
        </p:nvPicPr>
        <p:blipFill>
          <a:blip r:embed="rId4"/>
          <a:stretch>
            <a:fillRect/>
          </a:stretch>
        </p:blipFill>
        <p:spPr>
          <a:xfrm>
            <a:off x="4851698" y="1929824"/>
            <a:ext cx="2488604" cy="2386682"/>
          </a:xfrm>
          <a:prstGeom prst="rect">
            <a:avLst/>
          </a:prstGeom>
        </p:spPr>
      </p:pic>
    </p:spTree>
    <p:extLst>
      <p:ext uri="{BB962C8B-B14F-4D97-AF65-F5344CB8AC3E}">
        <p14:creationId xmlns:p14="http://schemas.microsoft.com/office/powerpoint/2010/main" val="277059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7902C7BE-1791-46F0-A2FF-114F3D29626A}"/>
              </a:ext>
            </a:extLst>
          </p:cNvPr>
          <p:cNvSpPr>
            <a:spLocks noGrp="1"/>
          </p:cNvSpPr>
          <p:nvPr>
            <p:ph type="title"/>
          </p:nvPr>
        </p:nvSpPr>
        <p:spPr>
          <a:xfrm>
            <a:off x="838200" y="89222"/>
            <a:ext cx="10515600" cy="1325563"/>
          </a:xfrm>
        </p:spPr>
        <p:txBody>
          <a:bodyPr/>
          <a:lstStyle/>
          <a:p>
            <a:pPr algn="ctr"/>
            <a:r>
              <a:rPr lang="en-US" altLang="zh-CN" dirty="0"/>
              <a:t>Program Committees</a:t>
            </a:r>
            <a:endParaRPr lang="zh-CN" altLang="en-US" dirty="0"/>
          </a:p>
        </p:txBody>
      </p:sp>
      <p:graphicFrame>
        <p:nvGraphicFramePr>
          <p:cNvPr id="6" name="Table 5">
            <a:extLst>
              <a:ext uri="{FF2B5EF4-FFF2-40B4-BE49-F238E27FC236}">
                <a16:creationId xmlns:a16="http://schemas.microsoft.com/office/drawing/2014/main" id="{4821E95B-B48F-CB4F-A7CC-891384B63ADC}"/>
              </a:ext>
            </a:extLst>
          </p:cNvPr>
          <p:cNvGraphicFramePr>
            <a:graphicFrameLocks noGrp="1"/>
          </p:cNvGraphicFramePr>
          <p:nvPr>
            <p:extLst>
              <p:ext uri="{D42A27DB-BD31-4B8C-83A1-F6EECF244321}">
                <p14:modId xmlns:p14="http://schemas.microsoft.com/office/powerpoint/2010/main" val="1210971823"/>
              </p:ext>
            </p:extLst>
          </p:nvPr>
        </p:nvGraphicFramePr>
        <p:xfrm>
          <a:off x="2489012" y="1549894"/>
          <a:ext cx="7742383" cy="4776990"/>
        </p:xfrm>
        <a:graphic>
          <a:graphicData uri="http://schemas.openxmlformats.org/drawingml/2006/table">
            <a:tbl>
              <a:tblPr/>
              <a:tblGrid>
                <a:gridCol w="3096954">
                  <a:extLst>
                    <a:ext uri="{9D8B030D-6E8A-4147-A177-3AD203B41FA5}">
                      <a16:colId xmlns:a16="http://schemas.microsoft.com/office/drawing/2014/main" val="12303588"/>
                    </a:ext>
                  </a:extLst>
                </a:gridCol>
                <a:gridCol w="4645429">
                  <a:extLst>
                    <a:ext uri="{9D8B030D-6E8A-4147-A177-3AD203B41FA5}">
                      <a16:colId xmlns:a16="http://schemas.microsoft.com/office/drawing/2014/main" val="300027291"/>
                    </a:ext>
                  </a:extLst>
                </a:gridCol>
              </a:tblGrid>
              <a:tr h="441440">
                <a:tc>
                  <a:txBody>
                    <a:bodyPr/>
                    <a:lstStyle/>
                    <a:p>
                      <a:r>
                        <a:rPr lang="en-CA" sz="1800" dirty="0">
                          <a:effectLst/>
                        </a:rPr>
                        <a:t>Eduardo Cunha de Almeida</a:t>
                      </a:r>
                    </a:p>
                  </a:txBody>
                  <a:tcPr marL="63063" marR="63063" marT="31531" marB="31531" anchor="ctr">
                    <a:lnL>
                      <a:noFill/>
                    </a:lnL>
                    <a:lnR>
                      <a:noFill/>
                    </a:lnR>
                    <a:lnT>
                      <a:noFill/>
                    </a:lnT>
                    <a:lnB>
                      <a:noFill/>
                    </a:lnB>
                    <a:solidFill>
                      <a:srgbClr val="FFFFFF"/>
                    </a:solidFill>
                  </a:tcPr>
                </a:tc>
                <a:tc>
                  <a:txBody>
                    <a:bodyPr/>
                    <a:lstStyle/>
                    <a:p>
                      <a:r>
                        <a:rPr lang="en-CA" sz="1800" dirty="0">
                          <a:effectLst/>
                        </a:rPr>
                        <a:t>UFPR, Brazil</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3537681455"/>
                  </a:ext>
                </a:extLst>
              </a:tr>
              <a:tr h="441440">
                <a:tc>
                  <a:txBody>
                    <a:bodyPr/>
                    <a:lstStyle/>
                    <a:p>
                      <a:r>
                        <a:rPr lang="en-CA" sz="1800" dirty="0">
                          <a:effectLst/>
                        </a:rPr>
                        <a:t>Nasim </a:t>
                      </a:r>
                      <a:r>
                        <a:rPr lang="en-CA" sz="1800" dirty="0" err="1">
                          <a:effectLst/>
                        </a:rPr>
                        <a:t>Beigi</a:t>
                      </a:r>
                      <a:endParaRPr lang="en-CA" sz="1800" dirty="0">
                        <a:effectLst/>
                      </a:endParaRPr>
                    </a:p>
                  </a:txBody>
                  <a:tcPr marL="63063" marR="63063" marT="31531" marB="31531" anchor="ctr">
                    <a:lnL>
                      <a:noFill/>
                    </a:lnL>
                    <a:lnR>
                      <a:noFill/>
                    </a:lnR>
                    <a:lnT>
                      <a:noFill/>
                    </a:lnT>
                    <a:lnB>
                      <a:noFill/>
                    </a:lnB>
                    <a:solidFill>
                      <a:srgbClr val="FFFFFF"/>
                    </a:solidFill>
                  </a:tcPr>
                </a:tc>
                <a:tc>
                  <a:txBody>
                    <a:bodyPr/>
                    <a:lstStyle/>
                    <a:p>
                      <a:r>
                        <a:rPr lang="en-CA" sz="1800" dirty="0">
                          <a:effectLst/>
                        </a:rPr>
                        <a:t>University of Toronto, Canada</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1198226942"/>
                  </a:ext>
                </a:extLst>
              </a:tr>
              <a:tr h="441440">
                <a:tc>
                  <a:txBody>
                    <a:bodyPr/>
                    <a:lstStyle/>
                    <a:p>
                      <a:r>
                        <a:rPr lang="en-CA" sz="1800" dirty="0">
                          <a:effectLst/>
                        </a:rPr>
                        <a:t>Cor-Paul </a:t>
                      </a:r>
                      <a:r>
                        <a:rPr lang="en-CA" sz="1800" dirty="0" err="1">
                          <a:effectLst/>
                        </a:rPr>
                        <a:t>Bezemer</a:t>
                      </a:r>
                      <a:endParaRPr lang="en-CA" sz="1800" dirty="0">
                        <a:effectLst/>
                      </a:endParaRPr>
                    </a:p>
                  </a:txBody>
                  <a:tcPr marL="63063" marR="63063" marT="31531" marB="31531" anchor="ctr">
                    <a:lnL>
                      <a:noFill/>
                    </a:lnL>
                    <a:lnR>
                      <a:noFill/>
                    </a:lnR>
                    <a:lnT>
                      <a:noFill/>
                    </a:lnT>
                    <a:lnB>
                      <a:noFill/>
                    </a:lnB>
                    <a:solidFill>
                      <a:srgbClr val="FFFFFF"/>
                    </a:solidFill>
                  </a:tcPr>
                </a:tc>
                <a:tc>
                  <a:txBody>
                    <a:bodyPr/>
                    <a:lstStyle/>
                    <a:p>
                      <a:r>
                        <a:rPr lang="en-CA" sz="1800" dirty="0">
                          <a:effectLst/>
                        </a:rPr>
                        <a:t>University of Alberta, Canada</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1972458631"/>
                  </a:ext>
                </a:extLst>
              </a:tr>
              <a:tr h="252251">
                <a:tc>
                  <a:txBody>
                    <a:bodyPr/>
                    <a:lstStyle/>
                    <a:p>
                      <a:r>
                        <a:rPr lang="en-CA" sz="1800" dirty="0">
                          <a:effectLst/>
                        </a:rPr>
                        <a:t>Andreas </a:t>
                      </a:r>
                      <a:r>
                        <a:rPr lang="en-CA" sz="1800" dirty="0" err="1">
                          <a:effectLst/>
                        </a:rPr>
                        <a:t>Brunnert</a:t>
                      </a:r>
                      <a:endParaRPr lang="en-CA" sz="1800" dirty="0">
                        <a:effectLst/>
                      </a:endParaRPr>
                    </a:p>
                  </a:txBody>
                  <a:tcPr marL="63063" marR="63063" marT="31531" marB="31531" anchor="ctr">
                    <a:lnL>
                      <a:noFill/>
                    </a:lnL>
                    <a:lnR>
                      <a:noFill/>
                    </a:lnR>
                    <a:lnT>
                      <a:noFill/>
                    </a:lnT>
                    <a:lnB>
                      <a:noFill/>
                    </a:lnB>
                    <a:solidFill>
                      <a:srgbClr val="FFFFFF"/>
                    </a:solidFill>
                  </a:tcPr>
                </a:tc>
                <a:tc>
                  <a:txBody>
                    <a:bodyPr/>
                    <a:lstStyle/>
                    <a:p>
                      <a:r>
                        <a:rPr lang="en-CA" sz="1800">
                          <a:effectLst/>
                        </a:rPr>
                        <a:t>RETIT GmbH, Germany</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1969403803"/>
                  </a:ext>
                </a:extLst>
              </a:tr>
              <a:tr h="252251">
                <a:tc>
                  <a:txBody>
                    <a:bodyPr/>
                    <a:lstStyle/>
                    <a:p>
                      <a:r>
                        <a:rPr lang="en-CA" sz="1800" dirty="0">
                          <a:effectLst/>
                        </a:rPr>
                        <a:t>Ahmed E. Hassan</a:t>
                      </a:r>
                    </a:p>
                  </a:txBody>
                  <a:tcPr marL="63063" marR="63063" marT="31531" marB="31531" anchor="ctr">
                    <a:lnL>
                      <a:noFill/>
                    </a:lnL>
                    <a:lnR>
                      <a:noFill/>
                    </a:lnR>
                    <a:lnT>
                      <a:noFill/>
                    </a:lnT>
                    <a:lnB>
                      <a:noFill/>
                    </a:lnB>
                    <a:solidFill>
                      <a:srgbClr val="FFFFFF"/>
                    </a:solidFill>
                  </a:tcPr>
                </a:tc>
                <a:tc>
                  <a:txBody>
                    <a:bodyPr/>
                    <a:lstStyle/>
                    <a:p>
                      <a:r>
                        <a:rPr lang="en-CA" sz="1800">
                          <a:effectLst/>
                        </a:rPr>
                        <a:t>Queens University, Canada</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4015535766"/>
                  </a:ext>
                </a:extLst>
              </a:tr>
              <a:tr h="441440">
                <a:tc>
                  <a:txBody>
                    <a:bodyPr/>
                    <a:lstStyle/>
                    <a:p>
                      <a:r>
                        <a:rPr lang="en-CA" sz="1800" dirty="0">
                          <a:effectLst/>
                        </a:rPr>
                        <a:t>Zhen Ming (Jack) Jiang</a:t>
                      </a:r>
                    </a:p>
                  </a:txBody>
                  <a:tcPr marL="63063" marR="63063" marT="31531" marB="31531" anchor="ctr">
                    <a:lnL>
                      <a:noFill/>
                    </a:lnL>
                    <a:lnR>
                      <a:noFill/>
                    </a:lnR>
                    <a:lnT>
                      <a:noFill/>
                    </a:lnT>
                    <a:lnB>
                      <a:noFill/>
                    </a:lnB>
                    <a:solidFill>
                      <a:srgbClr val="FFFFFF"/>
                    </a:solidFill>
                  </a:tcPr>
                </a:tc>
                <a:tc>
                  <a:txBody>
                    <a:bodyPr/>
                    <a:lstStyle/>
                    <a:p>
                      <a:r>
                        <a:rPr lang="en-CA" sz="1800" dirty="0">
                          <a:effectLst/>
                        </a:rPr>
                        <a:t>York University, Canada</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3904471403"/>
                  </a:ext>
                </a:extLst>
              </a:tr>
              <a:tr h="441440">
                <a:tc>
                  <a:txBody>
                    <a:bodyPr/>
                    <a:lstStyle/>
                    <a:p>
                      <a:r>
                        <a:rPr lang="en-CA" sz="1800" dirty="0">
                          <a:effectLst/>
                        </a:rPr>
                        <a:t>Klaus-Dieter Lange</a:t>
                      </a:r>
                    </a:p>
                  </a:txBody>
                  <a:tcPr marL="63063" marR="63063" marT="31531" marB="31531" anchor="ctr">
                    <a:lnL>
                      <a:noFill/>
                    </a:lnL>
                    <a:lnR>
                      <a:noFill/>
                    </a:lnR>
                    <a:lnT>
                      <a:noFill/>
                    </a:lnT>
                    <a:lnB>
                      <a:noFill/>
                    </a:lnB>
                    <a:solidFill>
                      <a:srgbClr val="FFFFFF"/>
                    </a:solidFill>
                  </a:tcPr>
                </a:tc>
                <a:tc>
                  <a:txBody>
                    <a:bodyPr/>
                    <a:lstStyle/>
                    <a:p>
                      <a:r>
                        <a:rPr lang="en-CA" sz="1800">
                          <a:effectLst/>
                        </a:rPr>
                        <a:t>HPE, USA</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3545803076"/>
                  </a:ext>
                </a:extLst>
              </a:tr>
              <a:tr h="252251">
                <a:tc>
                  <a:txBody>
                    <a:bodyPr/>
                    <a:lstStyle/>
                    <a:p>
                      <a:r>
                        <a:rPr lang="en-CA" sz="1800" dirty="0">
                          <a:effectLst/>
                        </a:rPr>
                        <a:t>Marin </a:t>
                      </a:r>
                      <a:r>
                        <a:rPr lang="en-CA" sz="1800" dirty="0" err="1">
                          <a:effectLst/>
                        </a:rPr>
                        <a:t>Litoiu</a:t>
                      </a:r>
                      <a:endParaRPr lang="en-CA" sz="1800" dirty="0">
                        <a:effectLst/>
                      </a:endParaRPr>
                    </a:p>
                  </a:txBody>
                  <a:tcPr marL="63063" marR="63063" marT="31531" marB="31531" anchor="ctr">
                    <a:lnL>
                      <a:noFill/>
                    </a:lnL>
                    <a:lnR>
                      <a:noFill/>
                    </a:lnR>
                    <a:lnT>
                      <a:noFill/>
                    </a:lnT>
                    <a:lnB>
                      <a:noFill/>
                    </a:lnB>
                    <a:solidFill>
                      <a:srgbClr val="FFFFFF"/>
                    </a:solidFill>
                  </a:tcPr>
                </a:tc>
                <a:tc>
                  <a:txBody>
                    <a:bodyPr/>
                    <a:lstStyle/>
                    <a:p>
                      <a:r>
                        <a:rPr lang="en-CA" sz="1800">
                          <a:effectLst/>
                        </a:rPr>
                        <a:t>York University, Canada</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2164169540"/>
                  </a:ext>
                </a:extLst>
              </a:tr>
              <a:tr h="441440">
                <a:tc>
                  <a:txBody>
                    <a:bodyPr/>
                    <a:lstStyle/>
                    <a:p>
                      <a:r>
                        <a:rPr lang="en-CA" sz="1800" dirty="0">
                          <a:effectLst/>
                        </a:rPr>
                        <a:t>Diwakar Krishnamurthy</a:t>
                      </a:r>
                    </a:p>
                  </a:txBody>
                  <a:tcPr marL="63063" marR="63063" marT="31531" marB="31531" anchor="ctr">
                    <a:lnL>
                      <a:noFill/>
                    </a:lnL>
                    <a:lnR>
                      <a:noFill/>
                    </a:lnR>
                    <a:lnT>
                      <a:noFill/>
                    </a:lnT>
                    <a:lnB>
                      <a:noFill/>
                    </a:lnB>
                    <a:solidFill>
                      <a:srgbClr val="FFFFFF"/>
                    </a:solidFill>
                  </a:tcPr>
                </a:tc>
                <a:tc>
                  <a:txBody>
                    <a:bodyPr/>
                    <a:lstStyle/>
                    <a:p>
                      <a:r>
                        <a:rPr lang="en-CA" sz="1800">
                          <a:effectLst/>
                        </a:rPr>
                        <a:t>University of Calgary, Canada</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1608336113"/>
                  </a:ext>
                </a:extLst>
              </a:tr>
              <a:tr h="252251">
                <a:tc>
                  <a:txBody>
                    <a:bodyPr/>
                    <a:lstStyle/>
                    <a:p>
                      <a:r>
                        <a:rPr lang="en-CA" sz="1800" dirty="0">
                          <a:effectLst/>
                        </a:rPr>
                        <a:t>Johannes </a:t>
                      </a:r>
                      <a:r>
                        <a:rPr lang="en-CA" sz="1800" dirty="0" err="1">
                          <a:effectLst/>
                        </a:rPr>
                        <a:t>Kroß</a:t>
                      </a:r>
                      <a:endParaRPr lang="en-CA" sz="1800" dirty="0">
                        <a:effectLst/>
                      </a:endParaRPr>
                    </a:p>
                  </a:txBody>
                  <a:tcPr marL="63063" marR="63063" marT="31531" marB="31531" anchor="ctr">
                    <a:lnL>
                      <a:noFill/>
                    </a:lnL>
                    <a:lnR>
                      <a:noFill/>
                    </a:lnR>
                    <a:lnT>
                      <a:noFill/>
                    </a:lnT>
                    <a:lnB>
                      <a:noFill/>
                    </a:lnB>
                    <a:solidFill>
                      <a:srgbClr val="FFFFFF"/>
                    </a:solidFill>
                  </a:tcPr>
                </a:tc>
                <a:tc>
                  <a:txBody>
                    <a:bodyPr/>
                    <a:lstStyle/>
                    <a:p>
                      <a:r>
                        <a:rPr lang="en-CA" sz="1800">
                          <a:effectLst/>
                        </a:rPr>
                        <a:t>Fortiss, Germany</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1486147678"/>
                  </a:ext>
                </a:extLst>
              </a:tr>
              <a:tr h="252251">
                <a:tc>
                  <a:txBody>
                    <a:bodyPr/>
                    <a:lstStyle/>
                    <a:p>
                      <a:r>
                        <a:rPr lang="en-CA" sz="1800" dirty="0">
                          <a:effectLst/>
                        </a:rPr>
                        <a:t>Gerson </a:t>
                      </a:r>
                      <a:r>
                        <a:rPr lang="en-CA" sz="1800" dirty="0" err="1">
                          <a:effectLst/>
                        </a:rPr>
                        <a:t>Sunyé</a:t>
                      </a:r>
                      <a:endParaRPr lang="en-CA" sz="1800" dirty="0">
                        <a:effectLst/>
                      </a:endParaRPr>
                    </a:p>
                  </a:txBody>
                  <a:tcPr marL="63063" marR="63063" marT="31531" marB="31531" anchor="ctr">
                    <a:lnL>
                      <a:noFill/>
                    </a:lnL>
                    <a:lnR>
                      <a:noFill/>
                    </a:lnR>
                    <a:lnT>
                      <a:noFill/>
                    </a:lnT>
                    <a:lnB>
                      <a:noFill/>
                    </a:lnB>
                    <a:solidFill>
                      <a:srgbClr val="FFFFFF"/>
                    </a:solidFill>
                  </a:tcPr>
                </a:tc>
                <a:tc>
                  <a:txBody>
                    <a:bodyPr/>
                    <a:lstStyle/>
                    <a:p>
                      <a:r>
                        <a:rPr lang="en-CA" sz="1800">
                          <a:effectLst/>
                        </a:rPr>
                        <a:t>University of Nantes, France</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4167330110"/>
                  </a:ext>
                </a:extLst>
              </a:tr>
              <a:tr h="441440">
                <a:tc>
                  <a:txBody>
                    <a:bodyPr/>
                    <a:lstStyle/>
                    <a:p>
                      <a:r>
                        <a:rPr lang="en-CA" sz="1800" dirty="0">
                          <a:effectLst/>
                        </a:rPr>
                        <a:t>Anthony </a:t>
                      </a:r>
                      <a:r>
                        <a:rPr lang="en-CA" sz="1800" dirty="0" err="1">
                          <a:effectLst/>
                        </a:rPr>
                        <a:t>Ventrsque</a:t>
                      </a:r>
                      <a:endParaRPr lang="en-CA" sz="1800" dirty="0">
                        <a:effectLst/>
                      </a:endParaRPr>
                    </a:p>
                  </a:txBody>
                  <a:tcPr marL="63063" marR="63063" marT="31531" marB="31531" anchor="ctr">
                    <a:lnL>
                      <a:noFill/>
                    </a:lnL>
                    <a:lnR>
                      <a:noFill/>
                    </a:lnR>
                    <a:lnT>
                      <a:noFill/>
                    </a:lnT>
                    <a:lnB>
                      <a:noFill/>
                    </a:lnB>
                    <a:solidFill>
                      <a:srgbClr val="FFFFFF"/>
                    </a:solidFill>
                  </a:tcPr>
                </a:tc>
                <a:tc>
                  <a:txBody>
                    <a:bodyPr/>
                    <a:lstStyle/>
                    <a:p>
                      <a:r>
                        <a:rPr lang="en-CA" sz="1800" dirty="0">
                          <a:effectLst/>
                        </a:rPr>
                        <a:t>University College Dublin (UCD), Ireland</a:t>
                      </a:r>
                    </a:p>
                  </a:txBody>
                  <a:tcPr marL="63063" marR="63063" marT="31531" marB="31531" anchor="ctr">
                    <a:lnL>
                      <a:noFill/>
                    </a:lnL>
                    <a:lnR>
                      <a:noFill/>
                    </a:lnR>
                    <a:lnT>
                      <a:noFill/>
                    </a:lnT>
                    <a:lnB>
                      <a:noFill/>
                    </a:lnB>
                    <a:solidFill>
                      <a:srgbClr val="FFFFFF"/>
                    </a:solidFill>
                  </a:tcPr>
                </a:tc>
                <a:extLst>
                  <a:ext uri="{0D108BD9-81ED-4DB2-BD59-A6C34878D82A}">
                    <a16:rowId xmlns:a16="http://schemas.microsoft.com/office/drawing/2014/main" val="3803139457"/>
                  </a:ext>
                </a:extLst>
              </a:tr>
            </a:tbl>
          </a:graphicData>
        </a:graphic>
      </p:graphicFrame>
    </p:spTree>
    <p:extLst>
      <p:ext uri="{BB962C8B-B14F-4D97-AF65-F5344CB8AC3E}">
        <p14:creationId xmlns:p14="http://schemas.microsoft.com/office/powerpoint/2010/main" val="264283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7902C7BE-1791-46F0-A2FF-114F3D29626A}"/>
              </a:ext>
            </a:extLst>
          </p:cNvPr>
          <p:cNvSpPr>
            <a:spLocks noGrp="1"/>
          </p:cNvSpPr>
          <p:nvPr>
            <p:ph type="title"/>
          </p:nvPr>
        </p:nvSpPr>
        <p:spPr>
          <a:xfrm>
            <a:off x="838200" y="89222"/>
            <a:ext cx="10515600" cy="674349"/>
          </a:xfrm>
        </p:spPr>
        <p:txBody>
          <a:bodyPr>
            <a:normAutofit fontScale="90000"/>
          </a:bodyPr>
          <a:lstStyle/>
          <a:p>
            <a:pPr algn="ctr"/>
            <a:r>
              <a:rPr lang="en-US" altLang="zh-CN" dirty="0"/>
              <a:t>Program Overview</a:t>
            </a:r>
            <a:endParaRPr lang="zh-CN" altLang="en-US" dirty="0"/>
          </a:p>
        </p:txBody>
      </p:sp>
      <p:graphicFrame>
        <p:nvGraphicFramePr>
          <p:cNvPr id="13" name="Table 12">
            <a:extLst>
              <a:ext uri="{FF2B5EF4-FFF2-40B4-BE49-F238E27FC236}">
                <a16:creationId xmlns:a16="http://schemas.microsoft.com/office/drawing/2014/main" id="{E72A0540-343F-EC4A-A298-E3DBE04A93F6}"/>
              </a:ext>
            </a:extLst>
          </p:cNvPr>
          <p:cNvGraphicFramePr>
            <a:graphicFrameLocks noGrp="1"/>
          </p:cNvGraphicFramePr>
          <p:nvPr>
            <p:extLst>
              <p:ext uri="{D42A27DB-BD31-4B8C-83A1-F6EECF244321}">
                <p14:modId xmlns:p14="http://schemas.microsoft.com/office/powerpoint/2010/main" val="100834970"/>
              </p:ext>
            </p:extLst>
          </p:nvPr>
        </p:nvGraphicFramePr>
        <p:xfrm>
          <a:off x="741406" y="1186939"/>
          <a:ext cx="10750378" cy="4279824"/>
        </p:xfrm>
        <a:graphic>
          <a:graphicData uri="http://schemas.openxmlformats.org/drawingml/2006/table">
            <a:tbl>
              <a:tblPr/>
              <a:tblGrid>
                <a:gridCol w="1074052">
                  <a:extLst>
                    <a:ext uri="{9D8B030D-6E8A-4147-A177-3AD203B41FA5}">
                      <a16:colId xmlns:a16="http://schemas.microsoft.com/office/drawing/2014/main" val="2810980979"/>
                    </a:ext>
                  </a:extLst>
                </a:gridCol>
                <a:gridCol w="1607364">
                  <a:extLst>
                    <a:ext uri="{9D8B030D-6E8A-4147-A177-3AD203B41FA5}">
                      <a16:colId xmlns:a16="http://schemas.microsoft.com/office/drawing/2014/main" val="3413685540"/>
                    </a:ext>
                  </a:extLst>
                </a:gridCol>
                <a:gridCol w="8068962">
                  <a:extLst>
                    <a:ext uri="{9D8B030D-6E8A-4147-A177-3AD203B41FA5}">
                      <a16:colId xmlns:a16="http://schemas.microsoft.com/office/drawing/2014/main" val="172976937"/>
                    </a:ext>
                  </a:extLst>
                </a:gridCol>
              </a:tblGrid>
              <a:tr h="472972">
                <a:tc>
                  <a:txBody>
                    <a:bodyPr/>
                    <a:lstStyle/>
                    <a:p>
                      <a:r>
                        <a:rPr lang="en-CA" sz="1600">
                          <a:effectLst/>
                        </a:rPr>
                        <a:t>09:50 - 10:00 EDT</a:t>
                      </a:r>
                    </a:p>
                  </a:txBody>
                  <a:tcPr marL="47297" marR="47297" marT="23649" marB="23649" anchor="ctr">
                    <a:lnL>
                      <a:noFill/>
                    </a:lnL>
                    <a:lnR>
                      <a:noFill/>
                    </a:lnR>
                    <a:lnT>
                      <a:noFill/>
                    </a:lnT>
                    <a:lnB>
                      <a:noFill/>
                    </a:lnB>
                    <a:solidFill>
                      <a:srgbClr val="FFFFFF"/>
                    </a:solidFill>
                  </a:tcPr>
                </a:tc>
                <a:tc>
                  <a:txBody>
                    <a:bodyPr/>
                    <a:lstStyle/>
                    <a:p>
                      <a:r>
                        <a:rPr lang="en-CA" sz="1600" dirty="0">
                          <a:effectLst/>
                        </a:rPr>
                        <a:t>[Chairs]</a:t>
                      </a:r>
                    </a:p>
                  </a:txBody>
                  <a:tcPr marL="47297" marR="47297" marT="23649" marB="23649" anchor="ctr">
                    <a:lnL>
                      <a:noFill/>
                    </a:lnL>
                    <a:lnR>
                      <a:noFill/>
                    </a:lnR>
                    <a:lnT>
                      <a:noFill/>
                    </a:lnT>
                    <a:lnB>
                      <a:noFill/>
                    </a:lnB>
                    <a:solidFill>
                      <a:srgbClr val="FFFFFF"/>
                    </a:solidFill>
                  </a:tcPr>
                </a:tc>
                <a:tc>
                  <a:txBody>
                    <a:bodyPr/>
                    <a:lstStyle/>
                    <a:p>
                      <a:r>
                        <a:rPr lang="en-CA" sz="1600" b="1" dirty="0">
                          <a:effectLst/>
                        </a:rPr>
                        <a:t>Setup, Welcome and Introduction.</a:t>
                      </a:r>
                      <a:endParaRPr lang="en-CA" sz="1600" dirty="0">
                        <a:effectLst/>
                      </a:endParaRPr>
                    </a:p>
                  </a:txBody>
                  <a:tcPr marL="47297" marR="47297" marT="23649" marB="23649" anchor="ctr">
                    <a:lnL>
                      <a:noFill/>
                    </a:lnL>
                    <a:lnR>
                      <a:noFill/>
                    </a:lnR>
                    <a:lnT>
                      <a:noFill/>
                    </a:lnT>
                    <a:lnB>
                      <a:noFill/>
                    </a:lnB>
                    <a:solidFill>
                      <a:srgbClr val="FFFFFF"/>
                    </a:solidFill>
                  </a:tcPr>
                </a:tc>
                <a:extLst>
                  <a:ext uri="{0D108BD9-81ED-4DB2-BD59-A6C34878D82A}">
                    <a16:rowId xmlns:a16="http://schemas.microsoft.com/office/drawing/2014/main" val="1790590222"/>
                  </a:ext>
                </a:extLst>
              </a:tr>
              <a:tr h="472972">
                <a:tc>
                  <a:txBody>
                    <a:bodyPr/>
                    <a:lstStyle/>
                    <a:p>
                      <a:r>
                        <a:rPr lang="en-CA" sz="1600">
                          <a:effectLst/>
                        </a:rPr>
                        <a:t>10:00 - 11:00 EDT</a:t>
                      </a:r>
                    </a:p>
                  </a:txBody>
                  <a:tcPr marL="47297" marR="47297" marT="23649" marB="23649" anchor="ctr">
                    <a:lnL>
                      <a:noFill/>
                    </a:lnL>
                    <a:lnR>
                      <a:noFill/>
                    </a:lnR>
                    <a:lnT>
                      <a:noFill/>
                    </a:lnT>
                    <a:lnB>
                      <a:noFill/>
                    </a:lnB>
                    <a:solidFill>
                      <a:srgbClr val="FFFFFF"/>
                    </a:solidFill>
                  </a:tcPr>
                </a:tc>
                <a:tc>
                  <a:txBody>
                    <a:bodyPr/>
                    <a:lstStyle/>
                    <a:p>
                      <a:r>
                        <a:rPr lang="en-CA" sz="1600">
                          <a:effectLst/>
                        </a:rPr>
                        <a:t>[Keynote]</a:t>
                      </a:r>
                    </a:p>
                  </a:txBody>
                  <a:tcPr marL="47297" marR="47297" marT="23649" marB="23649" anchor="ctr">
                    <a:lnL>
                      <a:noFill/>
                    </a:lnL>
                    <a:lnR>
                      <a:noFill/>
                    </a:lnR>
                    <a:lnT>
                      <a:noFill/>
                    </a:lnT>
                    <a:lnB>
                      <a:noFill/>
                    </a:lnB>
                    <a:solidFill>
                      <a:srgbClr val="FFFFFF"/>
                    </a:solidFill>
                  </a:tcPr>
                </a:tc>
                <a:tc>
                  <a:txBody>
                    <a:bodyPr/>
                    <a:lstStyle/>
                    <a:p>
                      <a:r>
                        <a:rPr lang="en-CA" sz="1600" b="1" dirty="0" err="1">
                          <a:effectLst/>
                        </a:rPr>
                        <a:t>Alexandru</a:t>
                      </a:r>
                      <a:r>
                        <a:rPr lang="en-CA" sz="1600" b="1" dirty="0">
                          <a:effectLst/>
                        </a:rPr>
                        <a:t> </a:t>
                      </a:r>
                      <a:r>
                        <a:rPr lang="en-CA" sz="1600" b="1" dirty="0" err="1">
                          <a:effectLst/>
                        </a:rPr>
                        <a:t>Iosup</a:t>
                      </a:r>
                      <a:r>
                        <a:rPr lang="en-CA" sz="1600" b="1" dirty="0">
                          <a:effectLst/>
                        </a:rPr>
                        <a:t>, </a:t>
                      </a:r>
                      <a:r>
                        <a:rPr lang="en-CA" sz="1600" b="1" i="1" dirty="0">
                          <a:effectLst/>
                        </a:rPr>
                        <a:t>Vrije Universiteit Amsterdam</a:t>
                      </a:r>
                      <a:r>
                        <a:rPr lang="en-CA" sz="1600" dirty="0">
                          <a:effectLst/>
                        </a:rPr>
                        <a:t>. Will It Rain Today? Understanding the Weather of Computing Clouds, Before it Happens.</a:t>
                      </a:r>
                    </a:p>
                  </a:txBody>
                  <a:tcPr marL="47297" marR="47297" marT="23649" marB="23649" anchor="ctr">
                    <a:lnL>
                      <a:noFill/>
                    </a:lnL>
                    <a:lnR>
                      <a:noFill/>
                    </a:lnR>
                    <a:lnT>
                      <a:noFill/>
                    </a:lnT>
                    <a:lnB>
                      <a:noFill/>
                    </a:lnB>
                    <a:solidFill>
                      <a:srgbClr val="FFFFFF"/>
                    </a:solidFill>
                  </a:tcPr>
                </a:tc>
                <a:extLst>
                  <a:ext uri="{0D108BD9-81ED-4DB2-BD59-A6C34878D82A}">
                    <a16:rowId xmlns:a16="http://schemas.microsoft.com/office/drawing/2014/main" val="640677942"/>
                  </a:ext>
                </a:extLst>
              </a:tr>
              <a:tr h="472972">
                <a:tc>
                  <a:txBody>
                    <a:bodyPr/>
                    <a:lstStyle/>
                    <a:p>
                      <a:r>
                        <a:rPr lang="en-CA" sz="1600">
                          <a:effectLst/>
                        </a:rPr>
                        <a:t>11:00 - 11:30 EDT</a:t>
                      </a:r>
                    </a:p>
                  </a:txBody>
                  <a:tcPr marL="47297" marR="47297" marT="23649" marB="23649" anchor="ctr">
                    <a:lnL>
                      <a:noFill/>
                    </a:lnL>
                    <a:lnR>
                      <a:noFill/>
                    </a:lnR>
                    <a:lnT>
                      <a:noFill/>
                    </a:lnT>
                    <a:lnB>
                      <a:noFill/>
                    </a:lnB>
                    <a:solidFill>
                      <a:srgbClr val="FFFFFF"/>
                    </a:solidFill>
                  </a:tcPr>
                </a:tc>
                <a:tc>
                  <a:txBody>
                    <a:bodyPr/>
                    <a:lstStyle/>
                    <a:p>
                      <a:r>
                        <a:rPr lang="en-CA" sz="1600">
                          <a:effectLst/>
                        </a:rPr>
                        <a:t>[Experience Talk]</a:t>
                      </a:r>
                    </a:p>
                  </a:txBody>
                  <a:tcPr marL="47297" marR="47297" marT="23649" marB="23649" anchor="ctr">
                    <a:lnL>
                      <a:noFill/>
                    </a:lnL>
                    <a:lnR>
                      <a:noFill/>
                    </a:lnR>
                    <a:lnT>
                      <a:noFill/>
                    </a:lnT>
                    <a:lnB>
                      <a:noFill/>
                    </a:lnB>
                    <a:solidFill>
                      <a:srgbClr val="FFFFFF"/>
                    </a:solidFill>
                  </a:tcPr>
                </a:tc>
                <a:tc>
                  <a:txBody>
                    <a:bodyPr/>
                    <a:lstStyle/>
                    <a:p>
                      <a:r>
                        <a:rPr lang="en-CA" sz="1600" b="1" dirty="0">
                          <a:effectLst/>
                        </a:rPr>
                        <a:t>Henrik </a:t>
                      </a:r>
                      <a:r>
                        <a:rPr lang="en-CA" sz="1600" b="1" dirty="0" err="1">
                          <a:effectLst/>
                        </a:rPr>
                        <a:t>Rexed</a:t>
                      </a:r>
                      <a:r>
                        <a:rPr lang="en-CA" sz="1600" b="1" dirty="0">
                          <a:effectLst/>
                        </a:rPr>
                        <a:t>, </a:t>
                      </a:r>
                      <a:r>
                        <a:rPr lang="en-CA" sz="1600" b="1" i="1" dirty="0" err="1">
                          <a:effectLst/>
                        </a:rPr>
                        <a:t>Neotys</a:t>
                      </a:r>
                      <a:r>
                        <a:rPr lang="en-CA" sz="1600" dirty="0">
                          <a:effectLst/>
                        </a:rPr>
                        <a:t>. Performance Testing Automation for CI/CD Pipelines.</a:t>
                      </a:r>
                    </a:p>
                  </a:txBody>
                  <a:tcPr marL="47297" marR="47297" marT="23649" marB="23649" anchor="ctr">
                    <a:lnL>
                      <a:noFill/>
                    </a:lnL>
                    <a:lnR>
                      <a:noFill/>
                    </a:lnR>
                    <a:lnT>
                      <a:noFill/>
                    </a:lnT>
                    <a:lnB>
                      <a:noFill/>
                    </a:lnB>
                    <a:solidFill>
                      <a:srgbClr val="FFFFFF"/>
                    </a:solidFill>
                  </a:tcPr>
                </a:tc>
                <a:extLst>
                  <a:ext uri="{0D108BD9-81ED-4DB2-BD59-A6C34878D82A}">
                    <a16:rowId xmlns:a16="http://schemas.microsoft.com/office/drawing/2014/main" val="2433595717"/>
                  </a:ext>
                </a:extLst>
              </a:tr>
              <a:tr h="472972">
                <a:tc>
                  <a:txBody>
                    <a:bodyPr/>
                    <a:lstStyle/>
                    <a:p>
                      <a:r>
                        <a:rPr lang="en-CA" sz="1600">
                          <a:effectLst/>
                        </a:rPr>
                        <a:t>11:30 - 12:00 EDT</a:t>
                      </a:r>
                    </a:p>
                  </a:txBody>
                  <a:tcPr marL="47297" marR="47297" marT="23649" marB="23649" anchor="ctr">
                    <a:lnL>
                      <a:noFill/>
                    </a:lnL>
                    <a:lnR>
                      <a:noFill/>
                    </a:lnR>
                    <a:lnT>
                      <a:noFill/>
                    </a:lnT>
                    <a:lnB>
                      <a:noFill/>
                    </a:lnB>
                    <a:solidFill>
                      <a:srgbClr val="FFFFFF"/>
                    </a:solidFill>
                  </a:tcPr>
                </a:tc>
                <a:tc>
                  <a:txBody>
                    <a:bodyPr/>
                    <a:lstStyle/>
                    <a:p>
                      <a:r>
                        <a:rPr lang="en-CA" sz="1600" dirty="0">
                          <a:effectLst/>
                        </a:rPr>
                        <a:t>[Experience Talk]</a:t>
                      </a:r>
                    </a:p>
                  </a:txBody>
                  <a:tcPr marL="47297" marR="47297" marT="23649" marB="23649" anchor="ctr">
                    <a:lnL>
                      <a:noFill/>
                    </a:lnL>
                    <a:lnR>
                      <a:noFill/>
                    </a:lnR>
                    <a:lnT>
                      <a:noFill/>
                    </a:lnT>
                    <a:lnB>
                      <a:noFill/>
                    </a:lnB>
                    <a:solidFill>
                      <a:srgbClr val="FFFFFF"/>
                    </a:solidFill>
                  </a:tcPr>
                </a:tc>
                <a:tc>
                  <a:txBody>
                    <a:bodyPr/>
                    <a:lstStyle/>
                    <a:p>
                      <a:r>
                        <a:rPr lang="en-CA" sz="1600" b="1" dirty="0">
                          <a:effectLst/>
                        </a:rPr>
                        <a:t>Boris </a:t>
                      </a:r>
                      <a:r>
                        <a:rPr lang="en-CA" sz="1600" b="1" dirty="0" err="1">
                          <a:effectLst/>
                        </a:rPr>
                        <a:t>Zibitsker</a:t>
                      </a:r>
                      <a:r>
                        <a:rPr lang="en-CA" sz="1600" b="1" dirty="0">
                          <a:effectLst/>
                        </a:rPr>
                        <a:t> and Alexander </a:t>
                      </a:r>
                      <a:r>
                        <a:rPr lang="en-CA" sz="1600" b="1" dirty="0" err="1">
                          <a:effectLst/>
                        </a:rPr>
                        <a:t>Podelko</a:t>
                      </a:r>
                      <a:r>
                        <a:rPr lang="en-CA" sz="1600" b="1" dirty="0">
                          <a:effectLst/>
                        </a:rPr>
                        <a:t>, </a:t>
                      </a:r>
                      <a:r>
                        <a:rPr lang="en-CA" sz="1600" b="1" i="1" dirty="0" err="1">
                          <a:effectLst/>
                        </a:rPr>
                        <a:t>BEZNext</a:t>
                      </a:r>
                      <a:r>
                        <a:rPr lang="en-CA" sz="1600" b="1" i="1" dirty="0">
                          <a:effectLst/>
                        </a:rPr>
                        <a:t> and Oracle</a:t>
                      </a:r>
                      <a:r>
                        <a:rPr lang="en-CA" sz="1600" dirty="0">
                          <a:effectLst/>
                        </a:rPr>
                        <a:t>. Performance Testing and Modeling for New Applications.</a:t>
                      </a:r>
                    </a:p>
                  </a:txBody>
                  <a:tcPr marL="47297" marR="47297" marT="23649" marB="23649" anchor="ctr">
                    <a:lnL>
                      <a:noFill/>
                    </a:lnL>
                    <a:lnR>
                      <a:noFill/>
                    </a:lnR>
                    <a:lnT>
                      <a:noFill/>
                    </a:lnT>
                    <a:lnB>
                      <a:noFill/>
                    </a:lnB>
                    <a:solidFill>
                      <a:srgbClr val="FFFFFF"/>
                    </a:solidFill>
                  </a:tcPr>
                </a:tc>
                <a:extLst>
                  <a:ext uri="{0D108BD9-81ED-4DB2-BD59-A6C34878D82A}">
                    <a16:rowId xmlns:a16="http://schemas.microsoft.com/office/drawing/2014/main" val="720816722"/>
                  </a:ext>
                </a:extLst>
              </a:tr>
              <a:tr h="472972">
                <a:tc>
                  <a:txBody>
                    <a:bodyPr/>
                    <a:lstStyle/>
                    <a:p>
                      <a:r>
                        <a:rPr lang="en-CA" sz="1600">
                          <a:effectLst/>
                        </a:rPr>
                        <a:t>12:00 - 13:00 EDT</a:t>
                      </a:r>
                    </a:p>
                  </a:txBody>
                  <a:tcPr marL="47297" marR="47297" marT="23649" marB="23649" anchor="ctr">
                    <a:lnL>
                      <a:noFill/>
                    </a:lnL>
                    <a:lnR>
                      <a:noFill/>
                    </a:lnR>
                    <a:lnT>
                      <a:noFill/>
                    </a:lnT>
                    <a:lnB>
                      <a:noFill/>
                    </a:lnB>
                    <a:solidFill>
                      <a:srgbClr val="FFFFFF"/>
                    </a:solidFill>
                  </a:tcPr>
                </a:tc>
                <a:tc>
                  <a:txBody>
                    <a:bodyPr/>
                    <a:lstStyle/>
                    <a:p>
                      <a:r>
                        <a:rPr lang="en-CA" sz="1600">
                          <a:effectLst/>
                        </a:rPr>
                        <a:t>[Keynote]</a:t>
                      </a:r>
                    </a:p>
                  </a:txBody>
                  <a:tcPr marL="47297" marR="47297" marT="23649" marB="23649" anchor="ctr">
                    <a:lnL>
                      <a:noFill/>
                    </a:lnL>
                    <a:lnR>
                      <a:noFill/>
                    </a:lnR>
                    <a:lnT>
                      <a:noFill/>
                    </a:lnT>
                    <a:lnB>
                      <a:noFill/>
                    </a:lnB>
                    <a:solidFill>
                      <a:srgbClr val="FFFFFF"/>
                    </a:solidFill>
                  </a:tcPr>
                </a:tc>
                <a:tc>
                  <a:txBody>
                    <a:bodyPr/>
                    <a:lstStyle/>
                    <a:p>
                      <a:r>
                        <a:rPr lang="en-CA" sz="1600" b="1" dirty="0">
                          <a:effectLst/>
                        </a:rPr>
                        <a:t>Alberto </a:t>
                      </a:r>
                      <a:r>
                        <a:rPr lang="en-CA" sz="1600" b="1" dirty="0" err="1">
                          <a:effectLst/>
                        </a:rPr>
                        <a:t>Avritzer</a:t>
                      </a:r>
                      <a:r>
                        <a:rPr lang="en-CA" sz="1600" b="1" dirty="0">
                          <a:effectLst/>
                        </a:rPr>
                        <a:t>, </a:t>
                      </a:r>
                      <a:r>
                        <a:rPr lang="en-CA" sz="1600" b="1" i="1" dirty="0" err="1">
                          <a:effectLst/>
                        </a:rPr>
                        <a:t>eSulabSolutions</a:t>
                      </a:r>
                      <a:r>
                        <a:rPr lang="en-CA" sz="1600" dirty="0">
                          <a:effectLst/>
                        </a:rPr>
                        <a:t>. Integrating Automated Scalability Assessment into DevOps.</a:t>
                      </a:r>
                    </a:p>
                  </a:txBody>
                  <a:tcPr marL="47297" marR="47297" marT="23649" marB="23649" anchor="ctr">
                    <a:lnL>
                      <a:noFill/>
                    </a:lnL>
                    <a:lnR>
                      <a:noFill/>
                    </a:lnR>
                    <a:lnT>
                      <a:noFill/>
                    </a:lnT>
                    <a:lnB>
                      <a:noFill/>
                    </a:lnB>
                    <a:solidFill>
                      <a:srgbClr val="FFFFFF"/>
                    </a:solidFill>
                  </a:tcPr>
                </a:tc>
                <a:extLst>
                  <a:ext uri="{0D108BD9-81ED-4DB2-BD59-A6C34878D82A}">
                    <a16:rowId xmlns:a16="http://schemas.microsoft.com/office/drawing/2014/main" val="778248022"/>
                  </a:ext>
                </a:extLst>
              </a:tr>
              <a:tr h="472972">
                <a:tc>
                  <a:txBody>
                    <a:bodyPr/>
                    <a:lstStyle/>
                    <a:p>
                      <a:r>
                        <a:rPr lang="en-CA" sz="1600">
                          <a:effectLst/>
                        </a:rPr>
                        <a:t>13:00 - 13:30 EDT</a:t>
                      </a:r>
                    </a:p>
                  </a:txBody>
                  <a:tcPr marL="47297" marR="47297" marT="23649" marB="23649" anchor="ctr">
                    <a:lnL>
                      <a:noFill/>
                    </a:lnL>
                    <a:lnR>
                      <a:noFill/>
                    </a:lnR>
                    <a:lnT>
                      <a:noFill/>
                    </a:lnT>
                    <a:lnB>
                      <a:noFill/>
                    </a:lnB>
                    <a:solidFill>
                      <a:srgbClr val="FFFFFF"/>
                    </a:solidFill>
                  </a:tcPr>
                </a:tc>
                <a:tc>
                  <a:txBody>
                    <a:bodyPr/>
                    <a:lstStyle/>
                    <a:p>
                      <a:r>
                        <a:rPr lang="en-CA" sz="1600">
                          <a:effectLst/>
                        </a:rPr>
                        <a:t>[Experience Talk]</a:t>
                      </a:r>
                    </a:p>
                  </a:txBody>
                  <a:tcPr marL="47297" marR="47297" marT="23649" marB="23649" anchor="ctr">
                    <a:lnL>
                      <a:noFill/>
                    </a:lnL>
                    <a:lnR>
                      <a:noFill/>
                    </a:lnR>
                    <a:lnT>
                      <a:noFill/>
                    </a:lnT>
                    <a:lnB>
                      <a:noFill/>
                    </a:lnB>
                    <a:solidFill>
                      <a:srgbClr val="FFFFFF"/>
                    </a:solidFill>
                  </a:tcPr>
                </a:tc>
                <a:tc>
                  <a:txBody>
                    <a:bodyPr/>
                    <a:lstStyle/>
                    <a:p>
                      <a:r>
                        <a:rPr lang="en-CA" sz="1600" b="1" dirty="0">
                          <a:effectLst/>
                        </a:rPr>
                        <a:t>David Daly, </a:t>
                      </a:r>
                      <a:r>
                        <a:rPr lang="en-CA" sz="1600" b="1" i="1" dirty="0">
                          <a:effectLst/>
                        </a:rPr>
                        <a:t>MongoDB.</a:t>
                      </a:r>
                      <a:r>
                        <a:rPr lang="en-CA" sz="1600" dirty="0">
                          <a:effectLst/>
                        </a:rPr>
                        <a:t> How to Waste Time and Money Testing the Performance of a Software Product. </a:t>
                      </a:r>
                    </a:p>
                  </a:txBody>
                  <a:tcPr marL="47297" marR="47297" marT="23649" marB="23649" anchor="ctr">
                    <a:lnL>
                      <a:noFill/>
                    </a:lnL>
                    <a:lnR>
                      <a:noFill/>
                    </a:lnR>
                    <a:lnT>
                      <a:noFill/>
                    </a:lnT>
                    <a:lnB>
                      <a:noFill/>
                    </a:lnB>
                    <a:solidFill>
                      <a:srgbClr val="FFFFFF"/>
                    </a:solidFill>
                  </a:tcPr>
                </a:tc>
                <a:extLst>
                  <a:ext uri="{0D108BD9-81ED-4DB2-BD59-A6C34878D82A}">
                    <a16:rowId xmlns:a16="http://schemas.microsoft.com/office/drawing/2014/main" val="4166759865"/>
                  </a:ext>
                </a:extLst>
              </a:tr>
              <a:tr h="472972">
                <a:tc>
                  <a:txBody>
                    <a:bodyPr/>
                    <a:lstStyle/>
                    <a:p>
                      <a:r>
                        <a:rPr lang="en-CA" sz="1600">
                          <a:effectLst/>
                        </a:rPr>
                        <a:t>13:30 - 14:00 EDT</a:t>
                      </a:r>
                    </a:p>
                  </a:txBody>
                  <a:tcPr marL="47297" marR="47297" marT="23649" marB="23649" anchor="ctr">
                    <a:lnL>
                      <a:noFill/>
                    </a:lnL>
                    <a:lnR>
                      <a:noFill/>
                    </a:lnR>
                    <a:lnT>
                      <a:noFill/>
                    </a:lnT>
                    <a:lnB>
                      <a:noFill/>
                    </a:lnB>
                    <a:solidFill>
                      <a:srgbClr val="FFFFFF"/>
                    </a:solidFill>
                  </a:tcPr>
                </a:tc>
                <a:tc>
                  <a:txBody>
                    <a:bodyPr/>
                    <a:lstStyle/>
                    <a:p>
                      <a:r>
                        <a:rPr lang="en-CA" sz="1600" dirty="0">
                          <a:effectLst/>
                        </a:rPr>
                        <a:t>[Experience Talk]</a:t>
                      </a:r>
                    </a:p>
                  </a:txBody>
                  <a:tcPr marL="47297" marR="47297" marT="23649" marB="23649" anchor="ctr">
                    <a:lnL>
                      <a:noFill/>
                    </a:lnL>
                    <a:lnR>
                      <a:noFill/>
                    </a:lnR>
                    <a:lnT>
                      <a:noFill/>
                    </a:lnT>
                    <a:lnB>
                      <a:noFill/>
                    </a:lnB>
                    <a:solidFill>
                      <a:srgbClr val="FFFFFF"/>
                    </a:solidFill>
                  </a:tcPr>
                </a:tc>
                <a:tc>
                  <a:txBody>
                    <a:bodyPr/>
                    <a:lstStyle/>
                    <a:p>
                      <a:r>
                        <a:rPr lang="en-CA" sz="1600" b="1" dirty="0">
                          <a:effectLst/>
                        </a:rPr>
                        <a:t>Gopal </a:t>
                      </a:r>
                      <a:r>
                        <a:rPr lang="en-CA" sz="1600" b="1" dirty="0" err="1">
                          <a:effectLst/>
                        </a:rPr>
                        <a:t>Brugalette</a:t>
                      </a:r>
                      <a:r>
                        <a:rPr lang="en-CA" sz="1600" b="1" dirty="0">
                          <a:effectLst/>
                        </a:rPr>
                        <a:t>, </a:t>
                      </a:r>
                      <a:r>
                        <a:rPr lang="en-CA" sz="1600" b="1" i="1" dirty="0" err="1">
                          <a:effectLst/>
                        </a:rPr>
                        <a:t>SoFi</a:t>
                      </a:r>
                      <a:r>
                        <a:rPr lang="en-CA" sz="1600" b="1" i="1" dirty="0">
                          <a:effectLst/>
                        </a:rPr>
                        <a:t>.</a:t>
                      </a:r>
                      <a:r>
                        <a:rPr lang="en-CA" sz="1600" dirty="0">
                          <a:effectLst/>
                        </a:rPr>
                        <a:t> Machine Learning Applications to the Analysis of Performance and Load Testing Results. </a:t>
                      </a:r>
                    </a:p>
                  </a:txBody>
                  <a:tcPr marL="47297" marR="47297" marT="23649" marB="23649" anchor="ctr">
                    <a:lnL>
                      <a:noFill/>
                    </a:lnL>
                    <a:lnR>
                      <a:noFill/>
                    </a:lnR>
                    <a:lnT>
                      <a:noFill/>
                    </a:lnT>
                    <a:lnB>
                      <a:noFill/>
                    </a:lnB>
                    <a:solidFill>
                      <a:srgbClr val="FFFFFF"/>
                    </a:solidFill>
                  </a:tcPr>
                </a:tc>
                <a:extLst>
                  <a:ext uri="{0D108BD9-81ED-4DB2-BD59-A6C34878D82A}">
                    <a16:rowId xmlns:a16="http://schemas.microsoft.com/office/drawing/2014/main" val="1356703224"/>
                  </a:ext>
                </a:extLst>
              </a:tr>
              <a:tr h="472972">
                <a:tc>
                  <a:txBody>
                    <a:bodyPr/>
                    <a:lstStyle/>
                    <a:p>
                      <a:r>
                        <a:rPr lang="en-CA" sz="1600">
                          <a:effectLst/>
                        </a:rPr>
                        <a:t>14:00 - 15:00 EDT</a:t>
                      </a:r>
                    </a:p>
                  </a:txBody>
                  <a:tcPr marL="47297" marR="47297" marT="23649" marB="23649" anchor="ctr">
                    <a:lnL>
                      <a:noFill/>
                    </a:lnL>
                    <a:lnR>
                      <a:noFill/>
                    </a:lnR>
                    <a:lnT>
                      <a:noFill/>
                    </a:lnT>
                    <a:lnB>
                      <a:noFill/>
                    </a:lnB>
                    <a:solidFill>
                      <a:srgbClr val="FFFFFF"/>
                    </a:solidFill>
                  </a:tcPr>
                </a:tc>
                <a:tc>
                  <a:txBody>
                    <a:bodyPr/>
                    <a:lstStyle/>
                    <a:p>
                      <a:r>
                        <a:rPr lang="en-CA" sz="1600">
                          <a:effectLst/>
                        </a:rPr>
                        <a:t>[Keynote]</a:t>
                      </a:r>
                    </a:p>
                  </a:txBody>
                  <a:tcPr marL="47297" marR="47297" marT="23649" marB="23649" anchor="ctr">
                    <a:lnL>
                      <a:noFill/>
                    </a:lnL>
                    <a:lnR>
                      <a:noFill/>
                    </a:lnR>
                    <a:lnT>
                      <a:noFill/>
                    </a:lnT>
                    <a:lnB>
                      <a:noFill/>
                    </a:lnB>
                    <a:solidFill>
                      <a:srgbClr val="FFFFFF"/>
                    </a:solidFill>
                  </a:tcPr>
                </a:tc>
                <a:tc>
                  <a:txBody>
                    <a:bodyPr/>
                    <a:lstStyle/>
                    <a:p>
                      <a:r>
                        <a:rPr lang="en-CA" sz="1600" b="1" dirty="0">
                          <a:effectLst/>
                        </a:rPr>
                        <a:t>Carey Williamson, </a:t>
                      </a:r>
                      <a:r>
                        <a:rPr lang="en-CA" sz="1600" b="1" i="1" dirty="0">
                          <a:effectLst/>
                        </a:rPr>
                        <a:t>University of Calgary.</a:t>
                      </a:r>
                      <a:r>
                        <a:rPr lang="en-CA" sz="1600" dirty="0">
                          <a:effectLst/>
                        </a:rPr>
                        <a:t> Things That Go Bump in the Net. </a:t>
                      </a:r>
                    </a:p>
                  </a:txBody>
                  <a:tcPr marL="47297" marR="47297" marT="23649" marB="23649" anchor="ctr">
                    <a:lnL>
                      <a:noFill/>
                    </a:lnL>
                    <a:lnR>
                      <a:noFill/>
                    </a:lnR>
                    <a:lnT>
                      <a:noFill/>
                    </a:lnT>
                    <a:lnB>
                      <a:noFill/>
                    </a:lnB>
                    <a:solidFill>
                      <a:srgbClr val="FFFFFF"/>
                    </a:solidFill>
                  </a:tcPr>
                </a:tc>
                <a:extLst>
                  <a:ext uri="{0D108BD9-81ED-4DB2-BD59-A6C34878D82A}">
                    <a16:rowId xmlns:a16="http://schemas.microsoft.com/office/drawing/2014/main" val="1551395386"/>
                  </a:ext>
                </a:extLst>
              </a:tr>
            </a:tbl>
          </a:graphicData>
        </a:graphic>
      </p:graphicFrame>
      <p:graphicFrame>
        <p:nvGraphicFramePr>
          <p:cNvPr id="14" name="Table 13">
            <a:extLst>
              <a:ext uri="{FF2B5EF4-FFF2-40B4-BE49-F238E27FC236}">
                <a16:creationId xmlns:a16="http://schemas.microsoft.com/office/drawing/2014/main" id="{66D69C73-C1D9-6143-8375-B5CB238E1E22}"/>
              </a:ext>
            </a:extLst>
          </p:cNvPr>
          <p:cNvGraphicFramePr>
            <a:graphicFrameLocks noGrp="1"/>
          </p:cNvGraphicFramePr>
          <p:nvPr>
            <p:extLst>
              <p:ext uri="{D42A27DB-BD31-4B8C-83A1-F6EECF244321}">
                <p14:modId xmlns:p14="http://schemas.microsoft.com/office/powerpoint/2010/main" val="1053778126"/>
              </p:ext>
            </p:extLst>
          </p:nvPr>
        </p:nvGraphicFramePr>
        <p:xfrm>
          <a:off x="741406" y="5890131"/>
          <a:ext cx="10367316" cy="579120"/>
        </p:xfrm>
        <a:graphic>
          <a:graphicData uri="http://schemas.openxmlformats.org/drawingml/2006/table">
            <a:tbl>
              <a:tblPr/>
              <a:tblGrid>
                <a:gridCol w="1036731">
                  <a:extLst>
                    <a:ext uri="{9D8B030D-6E8A-4147-A177-3AD203B41FA5}">
                      <a16:colId xmlns:a16="http://schemas.microsoft.com/office/drawing/2014/main" val="4168982919"/>
                    </a:ext>
                  </a:extLst>
                </a:gridCol>
                <a:gridCol w="1644685">
                  <a:extLst>
                    <a:ext uri="{9D8B030D-6E8A-4147-A177-3AD203B41FA5}">
                      <a16:colId xmlns:a16="http://schemas.microsoft.com/office/drawing/2014/main" val="4265258085"/>
                    </a:ext>
                  </a:extLst>
                </a:gridCol>
                <a:gridCol w="7685900">
                  <a:extLst>
                    <a:ext uri="{9D8B030D-6E8A-4147-A177-3AD203B41FA5}">
                      <a16:colId xmlns:a16="http://schemas.microsoft.com/office/drawing/2014/main" val="3638920418"/>
                    </a:ext>
                  </a:extLst>
                </a:gridCol>
              </a:tblGrid>
              <a:tr h="0">
                <a:tc>
                  <a:txBody>
                    <a:bodyPr/>
                    <a:lstStyle/>
                    <a:p>
                      <a:r>
                        <a:rPr lang="en-CA" sz="1600" dirty="0">
                          <a:effectLst/>
                        </a:rPr>
                        <a:t>Offline</a:t>
                      </a:r>
                    </a:p>
                  </a:txBody>
                  <a:tcPr anchor="ctr">
                    <a:lnL>
                      <a:noFill/>
                    </a:lnL>
                    <a:lnR>
                      <a:noFill/>
                    </a:lnR>
                    <a:lnT>
                      <a:noFill/>
                    </a:lnT>
                    <a:lnB>
                      <a:noFill/>
                    </a:lnB>
                    <a:solidFill>
                      <a:srgbClr val="FFFFFF"/>
                    </a:solidFill>
                  </a:tcPr>
                </a:tc>
                <a:tc>
                  <a:txBody>
                    <a:bodyPr/>
                    <a:lstStyle/>
                    <a:p>
                      <a:r>
                        <a:rPr lang="en-CA" sz="1600" dirty="0">
                          <a:effectLst/>
                        </a:rPr>
                        <a:t>[Research Paper]</a:t>
                      </a:r>
                    </a:p>
                  </a:txBody>
                  <a:tcPr anchor="ctr">
                    <a:lnL>
                      <a:noFill/>
                    </a:lnL>
                    <a:lnR>
                      <a:noFill/>
                    </a:lnR>
                    <a:lnT>
                      <a:noFill/>
                    </a:lnT>
                    <a:lnB>
                      <a:noFill/>
                    </a:lnB>
                    <a:solidFill>
                      <a:srgbClr val="FFFFFF"/>
                    </a:solidFill>
                  </a:tcPr>
                </a:tc>
                <a:tc>
                  <a:txBody>
                    <a:bodyPr/>
                    <a:lstStyle/>
                    <a:p>
                      <a:r>
                        <a:rPr lang="en-CA" sz="1600" b="1" dirty="0">
                          <a:effectLst/>
                        </a:rPr>
                        <a:t>Dheeraj Chahal and Ravi Ojha, </a:t>
                      </a:r>
                      <a:r>
                        <a:rPr lang="en-CA" sz="1600" b="1" i="1" dirty="0">
                          <a:effectLst/>
                        </a:rPr>
                        <a:t>TCS Research.</a:t>
                      </a:r>
                      <a:r>
                        <a:rPr lang="en-CA" sz="1600" dirty="0">
                          <a:effectLst/>
                        </a:rPr>
                        <a:t> Migrating a Recommendation System to Cloud Using ML Workflow. </a:t>
                      </a:r>
                      <a:r>
                        <a:rPr lang="en-CA" sz="1600" u="none" strike="noStrike" dirty="0">
                          <a:solidFill>
                            <a:srgbClr val="337AB7"/>
                          </a:solidFill>
                          <a:effectLst/>
                          <a:hlinkClick r:id="rId2"/>
                        </a:rPr>
                        <a:t>[Talk]</a:t>
                      </a:r>
                      <a:r>
                        <a:rPr lang="en-CA" sz="1600" dirty="0">
                          <a:effectLst/>
                        </a:rPr>
                        <a:t> — </a:t>
                      </a:r>
                      <a:r>
                        <a:rPr lang="en-CA" sz="1600" u="none" strike="noStrike" dirty="0">
                          <a:solidFill>
                            <a:srgbClr val="337AB7"/>
                          </a:solidFill>
                          <a:effectLst/>
                          <a:hlinkClick r:id="rId2"/>
                        </a:rPr>
                        <a:t>[Slide]</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094282934"/>
                  </a:ext>
                </a:extLst>
              </a:tr>
            </a:tbl>
          </a:graphicData>
        </a:graphic>
      </p:graphicFrame>
    </p:spTree>
    <p:extLst>
      <p:ext uri="{BB962C8B-B14F-4D97-AF65-F5344CB8AC3E}">
        <p14:creationId xmlns:p14="http://schemas.microsoft.com/office/powerpoint/2010/main" val="388211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7902C7BE-1791-46F0-A2FF-114F3D29626A}"/>
              </a:ext>
            </a:extLst>
          </p:cNvPr>
          <p:cNvSpPr>
            <a:spLocks noGrp="1"/>
          </p:cNvSpPr>
          <p:nvPr>
            <p:ph type="title"/>
          </p:nvPr>
        </p:nvSpPr>
        <p:spPr>
          <a:xfrm>
            <a:off x="838200" y="574997"/>
            <a:ext cx="10515600" cy="674349"/>
          </a:xfrm>
        </p:spPr>
        <p:txBody>
          <a:bodyPr>
            <a:normAutofit fontScale="90000"/>
          </a:bodyPr>
          <a:lstStyle/>
          <a:p>
            <a:pPr algn="ctr"/>
            <a:r>
              <a:rPr lang="en-US" altLang="zh-CN" dirty="0"/>
              <a:t>Keynote</a:t>
            </a:r>
            <a:endParaRPr lang="zh-CN" altLang="en-US" dirty="0"/>
          </a:p>
        </p:txBody>
      </p:sp>
      <p:sp>
        <p:nvSpPr>
          <p:cNvPr id="6" name="Rectangle 5">
            <a:extLst>
              <a:ext uri="{FF2B5EF4-FFF2-40B4-BE49-F238E27FC236}">
                <a16:creationId xmlns:a16="http://schemas.microsoft.com/office/drawing/2014/main" id="{BC6A31A2-C8FF-0B4C-A928-8CA06D43D071}"/>
              </a:ext>
            </a:extLst>
          </p:cNvPr>
          <p:cNvSpPr/>
          <p:nvPr/>
        </p:nvSpPr>
        <p:spPr>
          <a:xfrm>
            <a:off x="5366951" y="2199921"/>
            <a:ext cx="6096000" cy="3477875"/>
          </a:xfrm>
          <a:prstGeom prst="rect">
            <a:avLst/>
          </a:prstGeom>
        </p:spPr>
        <p:txBody>
          <a:bodyPr>
            <a:spAutoFit/>
          </a:bodyPr>
          <a:lstStyle/>
          <a:p>
            <a:r>
              <a:rPr lang="en-CA" sz="4400" dirty="0">
                <a:solidFill>
                  <a:srgbClr val="333333"/>
                </a:solidFill>
                <a:latin typeface="Work Sans"/>
              </a:rPr>
              <a:t>Will It Rain Today? Understanding the Weather of Computing Clouds, Before it Happens</a:t>
            </a:r>
            <a:br>
              <a:rPr lang="en-CA" sz="4400" dirty="0"/>
            </a:br>
            <a:endParaRPr lang="en-CA" sz="4400" dirty="0"/>
          </a:p>
        </p:txBody>
      </p:sp>
      <p:sp>
        <p:nvSpPr>
          <p:cNvPr id="7" name="Rectangle 6">
            <a:extLst>
              <a:ext uri="{FF2B5EF4-FFF2-40B4-BE49-F238E27FC236}">
                <a16:creationId xmlns:a16="http://schemas.microsoft.com/office/drawing/2014/main" id="{A5BC691D-59C9-BE46-8B84-8396DA8F961D}"/>
              </a:ext>
            </a:extLst>
          </p:cNvPr>
          <p:cNvSpPr/>
          <p:nvPr/>
        </p:nvSpPr>
        <p:spPr>
          <a:xfrm>
            <a:off x="2132410" y="4658079"/>
            <a:ext cx="3234541" cy="1200329"/>
          </a:xfrm>
          <a:prstGeom prst="rect">
            <a:avLst/>
          </a:prstGeom>
        </p:spPr>
        <p:txBody>
          <a:bodyPr wrap="square">
            <a:spAutoFit/>
          </a:bodyPr>
          <a:lstStyle/>
          <a:p>
            <a:r>
              <a:rPr lang="en-CA" sz="2400" dirty="0" err="1">
                <a:solidFill>
                  <a:srgbClr val="333333"/>
                </a:solidFill>
                <a:latin typeface="Open Sans"/>
              </a:rPr>
              <a:t>Alexandru</a:t>
            </a:r>
            <a:r>
              <a:rPr lang="en-CA" sz="2400" dirty="0">
                <a:solidFill>
                  <a:srgbClr val="333333"/>
                </a:solidFill>
                <a:latin typeface="Open Sans"/>
              </a:rPr>
              <a:t> </a:t>
            </a:r>
            <a:r>
              <a:rPr lang="en-CA" sz="2400" dirty="0" err="1">
                <a:solidFill>
                  <a:srgbClr val="333333"/>
                </a:solidFill>
                <a:latin typeface="Open Sans"/>
              </a:rPr>
              <a:t>Iosup</a:t>
            </a:r>
            <a:endParaRPr lang="en-CA" sz="2400" dirty="0">
              <a:solidFill>
                <a:srgbClr val="333333"/>
              </a:solidFill>
              <a:latin typeface="Open Sans"/>
            </a:endParaRPr>
          </a:p>
          <a:p>
            <a:r>
              <a:rPr lang="en-CA" sz="2400" b="1" i="1" dirty="0"/>
              <a:t>Vrije Universiteit Amsterdam</a:t>
            </a:r>
            <a:endParaRPr lang="en-CA" sz="2400" dirty="0"/>
          </a:p>
        </p:txBody>
      </p:sp>
      <p:pic>
        <p:nvPicPr>
          <p:cNvPr id="2" name="Picture 1">
            <a:extLst>
              <a:ext uri="{FF2B5EF4-FFF2-40B4-BE49-F238E27FC236}">
                <a16:creationId xmlns:a16="http://schemas.microsoft.com/office/drawing/2014/main" id="{4285E64C-800A-B043-9EFB-4EC5B58E82E1}"/>
              </a:ext>
            </a:extLst>
          </p:cNvPr>
          <p:cNvPicPr>
            <a:picLocks noChangeAspect="1"/>
          </p:cNvPicPr>
          <p:nvPr/>
        </p:nvPicPr>
        <p:blipFill>
          <a:blip r:embed="rId3"/>
          <a:stretch>
            <a:fillRect/>
          </a:stretch>
        </p:blipFill>
        <p:spPr>
          <a:xfrm>
            <a:off x="2317760" y="2199921"/>
            <a:ext cx="1858822" cy="2379292"/>
          </a:xfrm>
          <a:prstGeom prst="rect">
            <a:avLst/>
          </a:prstGeom>
        </p:spPr>
      </p:pic>
    </p:spTree>
    <p:extLst>
      <p:ext uri="{BB962C8B-B14F-4D97-AF65-F5344CB8AC3E}">
        <p14:creationId xmlns:p14="http://schemas.microsoft.com/office/powerpoint/2010/main" val="329937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7902C7BE-1791-46F0-A2FF-114F3D29626A}"/>
              </a:ext>
            </a:extLst>
          </p:cNvPr>
          <p:cNvSpPr>
            <a:spLocks noGrp="1"/>
          </p:cNvSpPr>
          <p:nvPr>
            <p:ph type="title"/>
          </p:nvPr>
        </p:nvSpPr>
        <p:spPr>
          <a:xfrm>
            <a:off x="838200" y="574997"/>
            <a:ext cx="10515600" cy="674349"/>
          </a:xfrm>
        </p:spPr>
        <p:txBody>
          <a:bodyPr>
            <a:normAutofit fontScale="90000"/>
          </a:bodyPr>
          <a:lstStyle/>
          <a:p>
            <a:pPr algn="ctr"/>
            <a:r>
              <a:rPr lang="en-US" altLang="zh-CN" dirty="0"/>
              <a:t>Keynote</a:t>
            </a:r>
            <a:endParaRPr lang="zh-CN" altLang="en-US" dirty="0"/>
          </a:p>
        </p:txBody>
      </p:sp>
      <p:sp>
        <p:nvSpPr>
          <p:cNvPr id="6" name="Rectangle 5">
            <a:extLst>
              <a:ext uri="{FF2B5EF4-FFF2-40B4-BE49-F238E27FC236}">
                <a16:creationId xmlns:a16="http://schemas.microsoft.com/office/drawing/2014/main" id="{BC6A31A2-C8FF-0B4C-A928-8CA06D43D071}"/>
              </a:ext>
            </a:extLst>
          </p:cNvPr>
          <p:cNvSpPr/>
          <p:nvPr/>
        </p:nvSpPr>
        <p:spPr>
          <a:xfrm>
            <a:off x="5366951" y="2199921"/>
            <a:ext cx="6096000" cy="2123658"/>
          </a:xfrm>
          <a:prstGeom prst="rect">
            <a:avLst/>
          </a:prstGeom>
        </p:spPr>
        <p:txBody>
          <a:bodyPr>
            <a:spAutoFit/>
          </a:bodyPr>
          <a:lstStyle/>
          <a:p>
            <a:r>
              <a:rPr lang="en-CA" sz="4400" dirty="0">
                <a:solidFill>
                  <a:srgbClr val="333333"/>
                </a:solidFill>
                <a:latin typeface="Work Sans"/>
              </a:rPr>
              <a:t>Integrating Automated Scalability Assessment into DevOps</a:t>
            </a:r>
            <a:endParaRPr lang="en-CA" sz="4400" dirty="0"/>
          </a:p>
        </p:txBody>
      </p:sp>
      <p:sp>
        <p:nvSpPr>
          <p:cNvPr id="7" name="Rectangle 6">
            <a:extLst>
              <a:ext uri="{FF2B5EF4-FFF2-40B4-BE49-F238E27FC236}">
                <a16:creationId xmlns:a16="http://schemas.microsoft.com/office/drawing/2014/main" id="{A5BC691D-59C9-BE46-8B84-8396DA8F961D}"/>
              </a:ext>
            </a:extLst>
          </p:cNvPr>
          <p:cNvSpPr/>
          <p:nvPr/>
        </p:nvSpPr>
        <p:spPr>
          <a:xfrm>
            <a:off x="2132410" y="4658079"/>
            <a:ext cx="3234541" cy="830997"/>
          </a:xfrm>
          <a:prstGeom prst="rect">
            <a:avLst/>
          </a:prstGeom>
        </p:spPr>
        <p:txBody>
          <a:bodyPr wrap="square">
            <a:spAutoFit/>
          </a:bodyPr>
          <a:lstStyle/>
          <a:p>
            <a:r>
              <a:rPr lang="en-CA" sz="2400" dirty="0">
                <a:solidFill>
                  <a:srgbClr val="333333"/>
                </a:solidFill>
                <a:latin typeface="Open Sans"/>
              </a:rPr>
              <a:t>Alberto </a:t>
            </a:r>
            <a:r>
              <a:rPr lang="en-CA" sz="2400" dirty="0" err="1">
                <a:solidFill>
                  <a:srgbClr val="333333"/>
                </a:solidFill>
                <a:latin typeface="Open Sans"/>
              </a:rPr>
              <a:t>Avritzer</a:t>
            </a:r>
            <a:r>
              <a:rPr lang="en-CA" sz="2400" dirty="0">
                <a:solidFill>
                  <a:srgbClr val="333333"/>
                </a:solidFill>
                <a:latin typeface="Open Sans"/>
              </a:rPr>
              <a:t> </a:t>
            </a:r>
          </a:p>
          <a:p>
            <a:r>
              <a:rPr lang="en-CA" sz="2400" b="1" i="1" dirty="0" err="1"/>
              <a:t>eSulabSolutions</a:t>
            </a:r>
            <a:endParaRPr lang="en-CA" sz="2400" dirty="0"/>
          </a:p>
        </p:txBody>
      </p:sp>
      <p:pic>
        <p:nvPicPr>
          <p:cNvPr id="3" name="Picture 2">
            <a:extLst>
              <a:ext uri="{FF2B5EF4-FFF2-40B4-BE49-F238E27FC236}">
                <a16:creationId xmlns:a16="http://schemas.microsoft.com/office/drawing/2014/main" id="{B98AD88F-57D5-3046-B231-08160F070728}"/>
              </a:ext>
            </a:extLst>
          </p:cNvPr>
          <p:cNvPicPr>
            <a:picLocks noChangeAspect="1"/>
          </p:cNvPicPr>
          <p:nvPr/>
        </p:nvPicPr>
        <p:blipFill>
          <a:blip r:embed="rId3"/>
          <a:stretch>
            <a:fillRect/>
          </a:stretch>
        </p:blipFill>
        <p:spPr>
          <a:xfrm>
            <a:off x="2443640" y="2348076"/>
            <a:ext cx="1510522" cy="2161848"/>
          </a:xfrm>
          <a:prstGeom prst="rect">
            <a:avLst/>
          </a:prstGeom>
        </p:spPr>
      </p:pic>
    </p:spTree>
    <p:extLst>
      <p:ext uri="{BB962C8B-B14F-4D97-AF65-F5344CB8AC3E}">
        <p14:creationId xmlns:p14="http://schemas.microsoft.com/office/powerpoint/2010/main" val="423971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7902C7BE-1791-46F0-A2FF-114F3D29626A}"/>
              </a:ext>
            </a:extLst>
          </p:cNvPr>
          <p:cNvSpPr>
            <a:spLocks noGrp="1"/>
          </p:cNvSpPr>
          <p:nvPr>
            <p:ph type="title"/>
          </p:nvPr>
        </p:nvSpPr>
        <p:spPr>
          <a:xfrm>
            <a:off x="838200" y="574997"/>
            <a:ext cx="10515600" cy="674349"/>
          </a:xfrm>
        </p:spPr>
        <p:txBody>
          <a:bodyPr>
            <a:normAutofit fontScale="90000"/>
          </a:bodyPr>
          <a:lstStyle/>
          <a:p>
            <a:pPr algn="ctr"/>
            <a:r>
              <a:rPr lang="en-US" altLang="zh-CN" dirty="0"/>
              <a:t>Keynote</a:t>
            </a:r>
            <a:endParaRPr lang="zh-CN" altLang="en-US" dirty="0"/>
          </a:p>
        </p:txBody>
      </p:sp>
      <p:sp>
        <p:nvSpPr>
          <p:cNvPr id="6" name="Rectangle 5">
            <a:extLst>
              <a:ext uri="{FF2B5EF4-FFF2-40B4-BE49-F238E27FC236}">
                <a16:creationId xmlns:a16="http://schemas.microsoft.com/office/drawing/2014/main" id="{BC6A31A2-C8FF-0B4C-A928-8CA06D43D071}"/>
              </a:ext>
            </a:extLst>
          </p:cNvPr>
          <p:cNvSpPr/>
          <p:nvPr/>
        </p:nvSpPr>
        <p:spPr>
          <a:xfrm>
            <a:off x="5366951" y="2199921"/>
            <a:ext cx="6096000" cy="1446550"/>
          </a:xfrm>
          <a:prstGeom prst="rect">
            <a:avLst/>
          </a:prstGeom>
        </p:spPr>
        <p:txBody>
          <a:bodyPr>
            <a:spAutoFit/>
          </a:bodyPr>
          <a:lstStyle/>
          <a:p>
            <a:r>
              <a:rPr lang="en-CA" sz="4400" dirty="0">
                <a:solidFill>
                  <a:srgbClr val="333333"/>
                </a:solidFill>
                <a:latin typeface="Work Sans"/>
              </a:rPr>
              <a:t>Things That Go Bump in the Net</a:t>
            </a:r>
            <a:endParaRPr lang="en-CA" sz="4400" dirty="0"/>
          </a:p>
        </p:txBody>
      </p:sp>
      <p:sp>
        <p:nvSpPr>
          <p:cNvPr id="7" name="Rectangle 6">
            <a:extLst>
              <a:ext uri="{FF2B5EF4-FFF2-40B4-BE49-F238E27FC236}">
                <a16:creationId xmlns:a16="http://schemas.microsoft.com/office/drawing/2014/main" id="{A5BC691D-59C9-BE46-8B84-8396DA8F961D}"/>
              </a:ext>
            </a:extLst>
          </p:cNvPr>
          <p:cNvSpPr/>
          <p:nvPr/>
        </p:nvSpPr>
        <p:spPr>
          <a:xfrm>
            <a:off x="2132410" y="4658079"/>
            <a:ext cx="6096000" cy="830997"/>
          </a:xfrm>
          <a:prstGeom prst="rect">
            <a:avLst/>
          </a:prstGeom>
        </p:spPr>
        <p:txBody>
          <a:bodyPr>
            <a:spAutoFit/>
          </a:bodyPr>
          <a:lstStyle/>
          <a:p>
            <a:r>
              <a:rPr lang="en-CA" sz="2400" dirty="0">
                <a:solidFill>
                  <a:srgbClr val="333333"/>
                </a:solidFill>
                <a:latin typeface="Open Sans"/>
              </a:rPr>
              <a:t>Carey Williamson</a:t>
            </a:r>
          </a:p>
          <a:p>
            <a:r>
              <a:rPr lang="en-CA" sz="2400" b="1" i="1" dirty="0"/>
              <a:t>University of Calgary</a:t>
            </a:r>
          </a:p>
        </p:txBody>
      </p:sp>
      <p:pic>
        <p:nvPicPr>
          <p:cNvPr id="3" name="Picture 2">
            <a:extLst>
              <a:ext uri="{FF2B5EF4-FFF2-40B4-BE49-F238E27FC236}">
                <a16:creationId xmlns:a16="http://schemas.microsoft.com/office/drawing/2014/main" id="{B331D40B-5F1E-344D-A44F-404543CA3EBD}"/>
              </a:ext>
            </a:extLst>
          </p:cNvPr>
          <p:cNvPicPr>
            <a:picLocks noChangeAspect="1"/>
          </p:cNvPicPr>
          <p:nvPr/>
        </p:nvPicPr>
        <p:blipFill>
          <a:blip r:embed="rId3"/>
          <a:stretch>
            <a:fillRect/>
          </a:stretch>
        </p:blipFill>
        <p:spPr>
          <a:xfrm>
            <a:off x="2544977" y="2395923"/>
            <a:ext cx="1622415" cy="2066153"/>
          </a:xfrm>
          <a:prstGeom prst="rect">
            <a:avLst/>
          </a:prstGeom>
        </p:spPr>
      </p:pic>
    </p:spTree>
    <p:extLst>
      <p:ext uri="{BB962C8B-B14F-4D97-AF65-F5344CB8AC3E}">
        <p14:creationId xmlns:p14="http://schemas.microsoft.com/office/powerpoint/2010/main" val="280158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1073</Words>
  <Application>Microsoft Macintosh PowerPoint</Application>
  <PresentationFormat>Widescreen</PresentationFormat>
  <Paragraphs>90</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Open Sans</vt:lpstr>
      <vt:lpstr>Work Sans</vt:lpstr>
      <vt:lpstr>Arial</vt:lpstr>
      <vt:lpstr>Calibri</vt:lpstr>
      <vt:lpstr>Calibri Light</vt:lpstr>
      <vt:lpstr>Office Theme</vt:lpstr>
      <vt:lpstr>PowerPoint Presentation</vt:lpstr>
      <vt:lpstr>Workshop Organization</vt:lpstr>
      <vt:lpstr>Program Committees</vt:lpstr>
      <vt:lpstr>Program Overview</vt:lpstr>
      <vt:lpstr>Keynote</vt:lpstr>
      <vt:lpstr>Keynote</vt:lpstr>
      <vt:lpstr>Keynote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Tse-Hsun Chen</dc:creator>
  <cp:lastModifiedBy>Tse-Hsun Chen</cp:lastModifiedBy>
  <cp:revision>18</cp:revision>
  <dcterms:created xsi:type="dcterms:W3CDTF">2020-04-20T01:22:32Z</dcterms:created>
  <dcterms:modified xsi:type="dcterms:W3CDTF">2020-04-20T13:19:25Z</dcterms:modified>
</cp:coreProperties>
</file>