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92" r:id="rId3"/>
    <p:sldId id="257" r:id="rId4"/>
    <p:sldId id="353" r:id="rId5"/>
    <p:sldId id="311" r:id="rId6"/>
    <p:sldId id="273" r:id="rId7"/>
    <p:sldId id="314" r:id="rId8"/>
    <p:sldId id="312" r:id="rId9"/>
    <p:sldId id="341" r:id="rId10"/>
    <p:sldId id="354" r:id="rId11"/>
    <p:sldId id="262" r:id="rId12"/>
    <p:sldId id="263" r:id="rId13"/>
    <p:sldId id="261" r:id="rId14"/>
    <p:sldId id="355" r:id="rId15"/>
    <p:sldId id="356" r:id="rId16"/>
    <p:sldId id="264" r:id="rId17"/>
    <p:sldId id="333" r:id="rId18"/>
    <p:sldId id="310" r:id="rId19"/>
    <p:sldId id="259" r:id="rId20"/>
    <p:sldId id="313" r:id="rId21"/>
    <p:sldId id="303"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autoAdjust="0"/>
    <p:restoredTop sz="72612"/>
  </p:normalViewPr>
  <p:slideViewPr>
    <p:cSldViewPr snapToGrid="0">
      <p:cViewPr varScale="1">
        <p:scale>
          <a:sx n="88" d="100"/>
          <a:sy n="88" d="100"/>
        </p:scale>
        <p:origin x="137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9AC55F-10E7-9B4D-A797-02CE860810AD}"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48474670-BE3F-D146-A3A4-A99DDD4914DD}">
      <dgm:prSet/>
      <dgm:spPr/>
      <dgm:t>
        <a:bodyPr/>
        <a:lstStyle/>
        <a:p>
          <a:r>
            <a:rPr lang="en-US" dirty="0"/>
            <a:t>KPI Metrics - Features</a:t>
          </a:r>
        </a:p>
      </dgm:t>
    </dgm:pt>
    <dgm:pt modelId="{CDFA473E-D604-054E-B2AA-9FAA88C6AA85}" type="parTrans" cxnId="{881D0314-3522-0F4A-B5E7-F4E6A1C120BF}">
      <dgm:prSet/>
      <dgm:spPr/>
      <dgm:t>
        <a:bodyPr/>
        <a:lstStyle/>
        <a:p>
          <a:endParaRPr lang="en-US"/>
        </a:p>
      </dgm:t>
    </dgm:pt>
    <dgm:pt modelId="{FDC346AD-A526-C94F-BE1F-A584286BFE0A}" type="sibTrans" cxnId="{881D0314-3522-0F4A-B5E7-F4E6A1C120BF}">
      <dgm:prSet/>
      <dgm:spPr/>
      <dgm:t>
        <a:bodyPr/>
        <a:lstStyle/>
        <a:p>
          <a:endParaRPr lang="en-US"/>
        </a:p>
      </dgm:t>
    </dgm:pt>
    <dgm:pt modelId="{D5B230E5-7B33-274A-867B-8C409FF2729C}">
      <dgm:prSet/>
      <dgm:spPr/>
      <dgm:t>
        <a:bodyPr/>
        <a:lstStyle/>
        <a:p>
          <a:r>
            <a:rPr lang="en-US" dirty="0"/>
            <a:t>CPU</a:t>
          </a:r>
        </a:p>
      </dgm:t>
    </dgm:pt>
    <dgm:pt modelId="{9A9A217C-0051-5C41-B379-ED781549DBE9}" type="parTrans" cxnId="{ACC583C4-2039-F94C-9212-54352FE29BC2}">
      <dgm:prSet/>
      <dgm:spPr/>
      <dgm:t>
        <a:bodyPr/>
        <a:lstStyle/>
        <a:p>
          <a:endParaRPr lang="en-US"/>
        </a:p>
      </dgm:t>
    </dgm:pt>
    <dgm:pt modelId="{4ED69DF0-D7D4-BF4C-9DF3-2C578B259E3B}" type="sibTrans" cxnId="{ACC583C4-2039-F94C-9212-54352FE29BC2}">
      <dgm:prSet/>
      <dgm:spPr/>
      <dgm:t>
        <a:bodyPr/>
        <a:lstStyle/>
        <a:p>
          <a:endParaRPr lang="en-US"/>
        </a:p>
      </dgm:t>
    </dgm:pt>
    <dgm:pt modelId="{458CB92E-B408-684C-85F8-042F74BD381A}">
      <dgm:prSet/>
      <dgm:spPr/>
      <dgm:t>
        <a:bodyPr/>
        <a:lstStyle/>
        <a:p>
          <a:r>
            <a:rPr lang="en-US"/>
            <a:t>Memory</a:t>
          </a:r>
        </a:p>
      </dgm:t>
    </dgm:pt>
    <dgm:pt modelId="{CE1DE429-FAF7-A544-94A9-59E32AAFF98D}" type="parTrans" cxnId="{EBE71804-2425-4B44-AB78-289ADF04340D}">
      <dgm:prSet/>
      <dgm:spPr/>
      <dgm:t>
        <a:bodyPr/>
        <a:lstStyle/>
        <a:p>
          <a:endParaRPr lang="en-US"/>
        </a:p>
      </dgm:t>
    </dgm:pt>
    <dgm:pt modelId="{44AAB424-F705-4E4A-83B0-799BC4CC8C10}" type="sibTrans" cxnId="{EBE71804-2425-4B44-AB78-289ADF04340D}">
      <dgm:prSet/>
      <dgm:spPr/>
      <dgm:t>
        <a:bodyPr/>
        <a:lstStyle/>
        <a:p>
          <a:endParaRPr lang="en-US"/>
        </a:p>
      </dgm:t>
    </dgm:pt>
    <dgm:pt modelId="{DCDC3664-780A-A947-937F-8A78F497FFCE}">
      <dgm:prSet/>
      <dgm:spPr/>
      <dgm:t>
        <a:bodyPr/>
        <a:lstStyle/>
        <a:p>
          <a:r>
            <a:rPr lang="en-US"/>
            <a:t>Response Time</a:t>
          </a:r>
        </a:p>
      </dgm:t>
    </dgm:pt>
    <dgm:pt modelId="{AF8E95FC-A883-7A40-AD3C-29A3CB75880C}" type="parTrans" cxnId="{A01CD1BA-A30D-D942-9C69-4EFB870610AD}">
      <dgm:prSet/>
      <dgm:spPr/>
      <dgm:t>
        <a:bodyPr/>
        <a:lstStyle/>
        <a:p>
          <a:endParaRPr lang="en-US"/>
        </a:p>
      </dgm:t>
    </dgm:pt>
    <dgm:pt modelId="{E2BDCBDD-BE0F-984C-8D93-4C8C8FA28A52}" type="sibTrans" cxnId="{A01CD1BA-A30D-D942-9C69-4EFB870610AD}">
      <dgm:prSet/>
      <dgm:spPr/>
      <dgm:t>
        <a:bodyPr/>
        <a:lstStyle/>
        <a:p>
          <a:endParaRPr lang="en-US"/>
        </a:p>
      </dgm:t>
    </dgm:pt>
    <dgm:pt modelId="{5B33FAEB-84B4-6141-B643-80ED554F001E}">
      <dgm:prSet/>
      <dgm:spPr/>
      <dgm:t>
        <a:bodyPr/>
        <a:lstStyle/>
        <a:p>
          <a:r>
            <a:rPr lang="en-US" dirty="0"/>
            <a:t>User Load (counts)</a:t>
          </a:r>
        </a:p>
      </dgm:t>
    </dgm:pt>
    <dgm:pt modelId="{47068292-736C-8C4C-8F83-B5156DAA2C5E}" type="parTrans" cxnId="{E3BDAE62-EE4F-2A4E-9C9C-5D0ACEB08C90}">
      <dgm:prSet/>
      <dgm:spPr/>
      <dgm:t>
        <a:bodyPr/>
        <a:lstStyle/>
        <a:p>
          <a:endParaRPr lang="en-US"/>
        </a:p>
      </dgm:t>
    </dgm:pt>
    <dgm:pt modelId="{C2089F2F-9F01-D74B-801B-AE8862774EBC}" type="sibTrans" cxnId="{E3BDAE62-EE4F-2A4E-9C9C-5D0ACEB08C90}">
      <dgm:prSet/>
      <dgm:spPr/>
      <dgm:t>
        <a:bodyPr/>
        <a:lstStyle/>
        <a:p>
          <a:endParaRPr lang="en-US"/>
        </a:p>
      </dgm:t>
    </dgm:pt>
    <dgm:pt modelId="{0160DC7E-6282-7440-A921-C6A85270BFBD}">
      <dgm:prSet/>
      <dgm:spPr/>
      <dgm:t>
        <a:bodyPr/>
        <a:lstStyle/>
        <a:p>
          <a:r>
            <a:rPr lang="en-US"/>
            <a:t>Feature Engineering</a:t>
          </a:r>
          <a:endParaRPr lang="en-US" dirty="0"/>
        </a:p>
      </dgm:t>
    </dgm:pt>
    <dgm:pt modelId="{2A2F0FB9-08C3-BC46-87B0-D02BEEF5AB2D}" type="parTrans" cxnId="{900C2CAE-5F73-2446-A99A-774E3420600F}">
      <dgm:prSet/>
      <dgm:spPr/>
      <dgm:t>
        <a:bodyPr/>
        <a:lstStyle/>
        <a:p>
          <a:endParaRPr lang="en-US"/>
        </a:p>
      </dgm:t>
    </dgm:pt>
    <dgm:pt modelId="{EB1399AC-501B-5C4A-B2BB-536FD0E5C19C}" type="sibTrans" cxnId="{900C2CAE-5F73-2446-A99A-774E3420600F}">
      <dgm:prSet/>
      <dgm:spPr/>
      <dgm:t>
        <a:bodyPr/>
        <a:lstStyle/>
        <a:p>
          <a:endParaRPr lang="en-US"/>
        </a:p>
      </dgm:t>
    </dgm:pt>
    <dgm:pt modelId="{F379E6D3-AB95-ED43-A49A-07311E4011D6}">
      <dgm:prSet/>
      <dgm:spPr/>
      <dgm:t>
        <a:bodyPr/>
        <a:lstStyle/>
        <a:p>
          <a:r>
            <a:rPr lang="en-US" dirty="0"/>
            <a:t>Understand your data</a:t>
          </a:r>
        </a:p>
      </dgm:t>
    </dgm:pt>
    <dgm:pt modelId="{770DE235-090C-B240-B385-B208E45D14CF}" type="parTrans" cxnId="{EEC4CACB-910B-0A44-AB09-DA01747C841A}">
      <dgm:prSet/>
      <dgm:spPr/>
      <dgm:t>
        <a:bodyPr/>
        <a:lstStyle/>
        <a:p>
          <a:endParaRPr lang="en-US"/>
        </a:p>
      </dgm:t>
    </dgm:pt>
    <dgm:pt modelId="{A17DFB67-1BFA-8242-B74C-BC61696AEC6E}" type="sibTrans" cxnId="{EEC4CACB-910B-0A44-AB09-DA01747C841A}">
      <dgm:prSet/>
      <dgm:spPr/>
      <dgm:t>
        <a:bodyPr/>
        <a:lstStyle/>
        <a:p>
          <a:endParaRPr lang="en-US"/>
        </a:p>
      </dgm:t>
    </dgm:pt>
    <dgm:pt modelId="{919A7B66-2F91-F44A-A2ED-13E7086C18B0}">
      <dgm:prSet/>
      <dgm:spPr/>
      <dgm:t>
        <a:bodyPr/>
        <a:lstStyle/>
        <a:p>
          <a:r>
            <a:rPr lang="en-US" dirty="0"/>
            <a:t>Find dimensions or features</a:t>
          </a:r>
        </a:p>
      </dgm:t>
    </dgm:pt>
    <dgm:pt modelId="{EFC0EE6B-304C-2F47-ACFC-E8A16ADFFDD5}" type="parTrans" cxnId="{C951084E-7B3A-AE49-A904-B1FE4C17606B}">
      <dgm:prSet/>
      <dgm:spPr/>
      <dgm:t>
        <a:bodyPr/>
        <a:lstStyle/>
        <a:p>
          <a:endParaRPr lang="en-US"/>
        </a:p>
      </dgm:t>
    </dgm:pt>
    <dgm:pt modelId="{F00A2B94-3471-924E-927E-62E7F6120107}" type="sibTrans" cxnId="{C951084E-7B3A-AE49-A904-B1FE4C17606B}">
      <dgm:prSet/>
      <dgm:spPr/>
      <dgm:t>
        <a:bodyPr/>
        <a:lstStyle/>
        <a:p>
          <a:endParaRPr lang="en-US"/>
        </a:p>
      </dgm:t>
    </dgm:pt>
    <dgm:pt modelId="{3991A602-BA74-A94C-973D-2CE5A1401328}">
      <dgm:prSet/>
      <dgm:spPr/>
      <dgm:t>
        <a:bodyPr/>
        <a:lstStyle/>
        <a:p>
          <a:r>
            <a:rPr lang="en-US" dirty="0"/>
            <a:t>How are they related?</a:t>
          </a:r>
        </a:p>
      </dgm:t>
    </dgm:pt>
    <dgm:pt modelId="{B204948C-A898-304E-BCF4-45608AA2187C}" type="parTrans" cxnId="{20A8CCC6-F083-D943-AC1C-6EFE1A008047}">
      <dgm:prSet/>
      <dgm:spPr/>
      <dgm:t>
        <a:bodyPr/>
        <a:lstStyle/>
        <a:p>
          <a:endParaRPr lang="en-US"/>
        </a:p>
      </dgm:t>
    </dgm:pt>
    <dgm:pt modelId="{3E8FB572-76C8-9842-866F-89DBCE489C44}" type="sibTrans" cxnId="{20A8CCC6-F083-D943-AC1C-6EFE1A008047}">
      <dgm:prSet/>
      <dgm:spPr/>
      <dgm:t>
        <a:bodyPr/>
        <a:lstStyle/>
        <a:p>
          <a:endParaRPr lang="en-US"/>
        </a:p>
      </dgm:t>
    </dgm:pt>
    <dgm:pt modelId="{4BA0CBCF-4251-5C49-ADA1-F6F34B3E22D5}" type="pres">
      <dgm:prSet presAssocID="{6A9AC55F-10E7-9B4D-A797-02CE860810AD}" presName="Name0" presStyleCnt="0">
        <dgm:presLayoutVars>
          <dgm:dir/>
          <dgm:animLvl val="lvl"/>
          <dgm:resizeHandles val="exact"/>
        </dgm:presLayoutVars>
      </dgm:prSet>
      <dgm:spPr/>
    </dgm:pt>
    <dgm:pt modelId="{6E49D2F0-D78E-774E-8FD4-FBE36D30291C}" type="pres">
      <dgm:prSet presAssocID="{0160DC7E-6282-7440-A921-C6A85270BFBD}" presName="composite" presStyleCnt="0"/>
      <dgm:spPr/>
    </dgm:pt>
    <dgm:pt modelId="{7B794265-C0C8-D740-8B13-9E4C3B88F047}" type="pres">
      <dgm:prSet presAssocID="{0160DC7E-6282-7440-A921-C6A85270BFBD}" presName="parTx" presStyleLbl="alignNode1" presStyleIdx="0" presStyleCnt="2">
        <dgm:presLayoutVars>
          <dgm:chMax val="0"/>
          <dgm:chPref val="0"/>
          <dgm:bulletEnabled val="1"/>
        </dgm:presLayoutVars>
      </dgm:prSet>
      <dgm:spPr/>
    </dgm:pt>
    <dgm:pt modelId="{B758B1CD-89B1-8345-9FFC-52FDF0AE1724}" type="pres">
      <dgm:prSet presAssocID="{0160DC7E-6282-7440-A921-C6A85270BFBD}" presName="desTx" presStyleLbl="alignAccFollowNode1" presStyleIdx="0" presStyleCnt="2">
        <dgm:presLayoutVars>
          <dgm:bulletEnabled val="1"/>
        </dgm:presLayoutVars>
      </dgm:prSet>
      <dgm:spPr/>
    </dgm:pt>
    <dgm:pt modelId="{C283485F-62E4-8D4D-990A-11C1EC177DCB}" type="pres">
      <dgm:prSet presAssocID="{EB1399AC-501B-5C4A-B2BB-536FD0E5C19C}" presName="space" presStyleCnt="0"/>
      <dgm:spPr/>
    </dgm:pt>
    <dgm:pt modelId="{0ACA7213-C5EA-AD42-B6D7-F2C35F181469}" type="pres">
      <dgm:prSet presAssocID="{48474670-BE3F-D146-A3A4-A99DDD4914DD}" presName="composite" presStyleCnt="0"/>
      <dgm:spPr/>
    </dgm:pt>
    <dgm:pt modelId="{38C55439-67ED-6D4B-8066-F792AD5768CE}" type="pres">
      <dgm:prSet presAssocID="{48474670-BE3F-D146-A3A4-A99DDD4914DD}" presName="parTx" presStyleLbl="alignNode1" presStyleIdx="1" presStyleCnt="2" custLinFactNeighborX="345" custLinFactNeighborY="4862">
        <dgm:presLayoutVars>
          <dgm:chMax val="0"/>
          <dgm:chPref val="0"/>
          <dgm:bulletEnabled val="1"/>
        </dgm:presLayoutVars>
      </dgm:prSet>
      <dgm:spPr/>
    </dgm:pt>
    <dgm:pt modelId="{5B55D188-D2AC-514E-9504-59982663E05A}" type="pres">
      <dgm:prSet presAssocID="{48474670-BE3F-D146-A3A4-A99DDD4914DD}" presName="desTx" presStyleLbl="alignAccFollowNode1" presStyleIdx="1" presStyleCnt="2">
        <dgm:presLayoutVars>
          <dgm:bulletEnabled val="1"/>
        </dgm:presLayoutVars>
      </dgm:prSet>
      <dgm:spPr/>
    </dgm:pt>
  </dgm:ptLst>
  <dgm:cxnLst>
    <dgm:cxn modelId="{EBE71804-2425-4B44-AB78-289ADF04340D}" srcId="{48474670-BE3F-D146-A3A4-A99DDD4914DD}" destId="{458CB92E-B408-684C-85F8-042F74BD381A}" srcOrd="1" destOrd="0" parTransId="{CE1DE429-FAF7-A544-94A9-59E32AAFF98D}" sibTransId="{44AAB424-F705-4E4A-83B0-799BC4CC8C10}"/>
    <dgm:cxn modelId="{B1D1650A-7B7F-3C43-9743-28F017F3AD80}" type="presOf" srcId="{D5B230E5-7B33-274A-867B-8C409FF2729C}" destId="{5B55D188-D2AC-514E-9504-59982663E05A}" srcOrd="0" destOrd="0" presId="urn:microsoft.com/office/officeart/2005/8/layout/hList1"/>
    <dgm:cxn modelId="{54C4060B-3647-FA4A-AF79-74CAE59AAC16}" type="presOf" srcId="{919A7B66-2F91-F44A-A2ED-13E7086C18B0}" destId="{B758B1CD-89B1-8345-9FFC-52FDF0AE1724}" srcOrd="0" destOrd="1" presId="urn:microsoft.com/office/officeart/2005/8/layout/hList1"/>
    <dgm:cxn modelId="{881D0314-3522-0F4A-B5E7-F4E6A1C120BF}" srcId="{6A9AC55F-10E7-9B4D-A797-02CE860810AD}" destId="{48474670-BE3F-D146-A3A4-A99DDD4914DD}" srcOrd="1" destOrd="0" parTransId="{CDFA473E-D604-054E-B2AA-9FAA88C6AA85}" sibTransId="{FDC346AD-A526-C94F-BE1F-A584286BFE0A}"/>
    <dgm:cxn modelId="{29ECD933-4199-5C46-A7C4-AC24E8B754B2}" type="presOf" srcId="{48474670-BE3F-D146-A3A4-A99DDD4914DD}" destId="{38C55439-67ED-6D4B-8066-F792AD5768CE}" srcOrd="0" destOrd="0" presId="urn:microsoft.com/office/officeart/2005/8/layout/hList1"/>
    <dgm:cxn modelId="{ADC7A740-5549-CE4F-8A08-93C2D8694B6B}" type="presOf" srcId="{6A9AC55F-10E7-9B4D-A797-02CE860810AD}" destId="{4BA0CBCF-4251-5C49-ADA1-F6F34B3E22D5}" srcOrd="0" destOrd="0" presId="urn:microsoft.com/office/officeart/2005/8/layout/hList1"/>
    <dgm:cxn modelId="{C951084E-7B3A-AE49-A904-B1FE4C17606B}" srcId="{0160DC7E-6282-7440-A921-C6A85270BFBD}" destId="{919A7B66-2F91-F44A-A2ED-13E7086C18B0}" srcOrd="1" destOrd="0" parTransId="{EFC0EE6B-304C-2F47-ACFC-E8A16ADFFDD5}" sibTransId="{F00A2B94-3471-924E-927E-62E7F6120107}"/>
    <dgm:cxn modelId="{E3BDAE62-EE4F-2A4E-9C9C-5D0ACEB08C90}" srcId="{48474670-BE3F-D146-A3A4-A99DDD4914DD}" destId="{5B33FAEB-84B4-6141-B643-80ED554F001E}" srcOrd="3" destOrd="0" parTransId="{47068292-736C-8C4C-8F83-B5156DAA2C5E}" sibTransId="{C2089F2F-9F01-D74B-801B-AE8862774EBC}"/>
    <dgm:cxn modelId="{89E09F8B-2B91-BF4C-8197-814242FFF040}" type="presOf" srcId="{3991A602-BA74-A94C-973D-2CE5A1401328}" destId="{B758B1CD-89B1-8345-9FFC-52FDF0AE1724}" srcOrd="0" destOrd="2" presId="urn:microsoft.com/office/officeart/2005/8/layout/hList1"/>
    <dgm:cxn modelId="{900C2CAE-5F73-2446-A99A-774E3420600F}" srcId="{6A9AC55F-10E7-9B4D-A797-02CE860810AD}" destId="{0160DC7E-6282-7440-A921-C6A85270BFBD}" srcOrd="0" destOrd="0" parTransId="{2A2F0FB9-08C3-BC46-87B0-D02BEEF5AB2D}" sibTransId="{EB1399AC-501B-5C4A-B2BB-536FD0E5C19C}"/>
    <dgm:cxn modelId="{D8BEB7B0-F40B-2D49-AD3A-2F21F185679B}" type="presOf" srcId="{5B33FAEB-84B4-6141-B643-80ED554F001E}" destId="{5B55D188-D2AC-514E-9504-59982663E05A}" srcOrd="0" destOrd="3" presId="urn:microsoft.com/office/officeart/2005/8/layout/hList1"/>
    <dgm:cxn modelId="{A01CD1BA-A30D-D942-9C69-4EFB870610AD}" srcId="{48474670-BE3F-D146-A3A4-A99DDD4914DD}" destId="{DCDC3664-780A-A947-937F-8A78F497FFCE}" srcOrd="2" destOrd="0" parTransId="{AF8E95FC-A883-7A40-AD3C-29A3CB75880C}" sibTransId="{E2BDCBDD-BE0F-984C-8D93-4C8C8FA28A52}"/>
    <dgm:cxn modelId="{ACC583C4-2039-F94C-9212-54352FE29BC2}" srcId="{48474670-BE3F-D146-A3A4-A99DDD4914DD}" destId="{D5B230E5-7B33-274A-867B-8C409FF2729C}" srcOrd="0" destOrd="0" parTransId="{9A9A217C-0051-5C41-B379-ED781549DBE9}" sibTransId="{4ED69DF0-D7D4-BF4C-9DF3-2C578B259E3B}"/>
    <dgm:cxn modelId="{12B7B0C5-AB3E-F541-B6FE-BD618010D8EF}" type="presOf" srcId="{DCDC3664-780A-A947-937F-8A78F497FFCE}" destId="{5B55D188-D2AC-514E-9504-59982663E05A}" srcOrd="0" destOrd="2" presId="urn:microsoft.com/office/officeart/2005/8/layout/hList1"/>
    <dgm:cxn modelId="{20A8CCC6-F083-D943-AC1C-6EFE1A008047}" srcId="{0160DC7E-6282-7440-A921-C6A85270BFBD}" destId="{3991A602-BA74-A94C-973D-2CE5A1401328}" srcOrd="2" destOrd="0" parTransId="{B204948C-A898-304E-BCF4-45608AA2187C}" sibTransId="{3E8FB572-76C8-9842-866F-89DBCE489C44}"/>
    <dgm:cxn modelId="{EEC4CACB-910B-0A44-AB09-DA01747C841A}" srcId="{0160DC7E-6282-7440-A921-C6A85270BFBD}" destId="{F379E6D3-AB95-ED43-A49A-07311E4011D6}" srcOrd="0" destOrd="0" parTransId="{770DE235-090C-B240-B385-B208E45D14CF}" sibTransId="{A17DFB67-1BFA-8242-B74C-BC61696AEC6E}"/>
    <dgm:cxn modelId="{36B419E4-CD4E-7948-8D69-84F757528F70}" type="presOf" srcId="{0160DC7E-6282-7440-A921-C6A85270BFBD}" destId="{7B794265-C0C8-D740-8B13-9E4C3B88F047}" srcOrd="0" destOrd="0" presId="urn:microsoft.com/office/officeart/2005/8/layout/hList1"/>
    <dgm:cxn modelId="{D1DC9BF1-B8EB-8246-B758-ED2BC9EBDDCF}" type="presOf" srcId="{458CB92E-B408-684C-85F8-042F74BD381A}" destId="{5B55D188-D2AC-514E-9504-59982663E05A}" srcOrd="0" destOrd="1" presId="urn:microsoft.com/office/officeart/2005/8/layout/hList1"/>
    <dgm:cxn modelId="{2A2277FF-93DE-EE4F-A869-949414D523A0}" type="presOf" srcId="{F379E6D3-AB95-ED43-A49A-07311E4011D6}" destId="{B758B1CD-89B1-8345-9FFC-52FDF0AE1724}" srcOrd="0" destOrd="0" presId="urn:microsoft.com/office/officeart/2005/8/layout/hList1"/>
    <dgm:cxn modelId="{79E2A1D3-3B63-394E-A1E1-BDCC0EA91DA8}" type="presParOf" srcId="{4BA0CBCF-4251-5C49-ADA1-F6F34B3E22D5}" destId="{6E49D2F0-D78E-774E-8FD4-FBE36D30291C}" srcOrd="0" destOrd="0" presId="urn:microsoft.com/office/officeart/2005/8/layout/hList1"/>
    <dgm:cxn modelId="{45405F95-C9A2-674F-A9CE-8424800FC1E3}" type="presParOf" srcId="{6E49D2F0-D78E-774E-8FD4-FBE36D30291C}" destId="{7B794265-C0C8-D740-8B13-9E4C3B88F047}" srcOrd="0" destOrd="0" presId="urn:microsoft.com/office/officeart/2005/8/layout/hList1"/>
    <dgm:cxn modelId="{018E1DC8-BBAB-FC48-B5F1-8AD2BE508DC1}" type="presParOf" srcId="{6E49D2F0-D78E-774E-8FD4-FBE36D30291C}" destId="{B758B1CD-89B1-8345-9FFC-52FDF0AE1724}" srcOrd="1" destOrd="0" presId="urn:microsoft.com/office/officeart/2005/8/layout/hList1"/>
    <dgm:cxn modelId="{F57FB2D0-2F3F-884E-96E5-8661DB2A8328}" type="presParOf" srcId="{4BA0CBCF-4251-5C49-ADA1-F6F34B3E22D5}" destId="{C283485F-62E4-8D4D-990A-11C1EC177DCB}" srcOrd="1" destOrd="0" presId="urn:microsoft.com/office/officeart/2005/8/layout/hList1"/>
    <dgm:cxn modelId="{B349D4CA-CB60-724B-808B-F5719A8A75C7}" type="presParOf" srcId="{4BA0CBCF-4251-5C49-ADA1-F6F34B3E22D5}" destId="{0ACA7213-C5EA-AD42-B6D7-F2C35F181469}" srcOrd="2" destOrd="0" presId="urn:microsoft.com/office/officeart/2005/8/layout/hList1"/>
    <dgm:cxn modelId="{BAB062B1-8F4A-8F4A-A279-6DA66A51913E}" type="presParOf" srcId="{0ACA7213-C5EA-AD42-B6D7-F2C35F181469}" destId="{38C55439-67ED-6D4B-8066-F792AD5768CE}" srcOrd="0" destOrd="0" presId="urn:microsoft.com/office/officeart/2005/8/layout/hList1"/>
    <dgm:cxn modelId="{A549A9AE-F8DE-EA46-9CFA-6B38D2299044}" type="presParOf" srcId="{0ACA7213-C5EA-AD42-B6D7-F2C35F181469}" destId="{5B55D188-D2AC-514E-9504-59982663E05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AF8A07-79E3-334A-B358-C59A8DCCF70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06296D60-CB03-4642-9064-34CC2B7CBBE9}">
      <dgm:prSet/>
      <dgm:spPr/>
      <dgm:t>
        <a:bodyPr/>
        <a:lstStyle/>
        <a:p>
          <a:r>
            <a:rPr lang="en-US" dirty="0"/>
            <a:t>Identify training data </a:t>
          </a:r>
        </a:p>
      </dgm:t>
    </dgm:pt>
    <dgm:pt modelId="{EB6BFCE5-9506-F74C-8B9C-ACED4672F23A}" type="parTrans" cxnId="{7736911C-5EFC-3145-AEBD-C618E4824508}">
      <dgm:prSet/>
      <dgm:spPr/>
      <dgm:t>
        <a:bodyPr/>
        <a:lstStyle/>
        <a:p>
          <a:endParaRPr lang="en-US"/>
        </a:p>
      </dgm:t>
    </dgm:pt>
    <dgm:pt modelId="{656D6958-8CFD-274F-8C6B-A78A7E68EA23}" type="sibTrans" cxnId="{7736911C-5EFC-3145-AEBD-C618E4824508}">
      <dgm:prSet/>
      <dgm:spPr/>
      <dgm:t>
        <a:bodyPr/>
        <a:lstStyle/>
        <a:p>
          <a:endParaRPr lang="en-US"/>
        </a:p>
      </dgm:t>
    </dgm:pt>
    <dgm:pt modelId="{3B831EF9-43C2-C04D-8ACA-6B20E89A106D}">
      <dgm:prSet/>
      <dgm:spPr/>
      <dgm:t>
        <a:bodyPr/>
        <a:lstStyle/>
        <a:p>
          <a:r>
            <a:rPr lang="en-US" dirty="0"/>
            <a:t>Extract Training Set</a:t>
          </a:r>
        </a:p>
      </dgm:t>
    </dgm:pt>
    <dgm:pt modelId="{57D84DC9-45CD-2B42-AE05-1FEE56A78B15}" type="parTrans" cxnId="{859D7A3C-5782-7441-A480-78E35505D1C9}">
      <dgm:prSet/>
      <dgm:spPr/>
      <dgm:t>
        <a:bodyPr/>
        <a:lstStyle/>
        <a:p>
          <a:endParaRPr lang="en-US"/>
        </a:p>
      </dgm:t>
    </dgm:pt>
    <dgm:pt modelId="{5995691A-A34D-3B42-9603-BF602461C240}" type="sibTrans" cxnId="{859D7A3C-5782-7441-A480-78E35505D1C9}">
      <dgm:prSet/>
      <dgm:spPr/>
      <dgm:t>
        <a:bodyPr/>
        <a:lstStyle/>
        <a:p>
          <a:endParaRPr lang="en-US"/>
        </a:p>
      </dgm:t>
    </dgm:pt>
    <dgm:pt modelId="{A2D59FBD-91D5-2443-B99A-BFF9A7488AB2}">
      <dgm:prSet/>
      <dgm:spPr/>
      <dgm:t>
        <a:bodyPr/>
        <a:lstStyle/>
        <a:p>
          <a:r>
            <a:rPr lang="en-US" dirty="0"/>
            <a:t>Evaluate models</a:t>
          </a:r>
        </a:p>
      </dgm:t>
    </dgm:pt>
    <dgm:pt modelId="{22814A47-FC11-AE44-8B16-869142BCFFF4}" type="parTrans" cxnId="{95BB2A4D-F519-DD4C-A5E6-806803F57E63}">
      <dgm:prSet/>
      <dgm:spPr/>
      <dgm:t>
        <a:bodyPr/>
        <a:lstStyle/>
        <a:p>
          <a:endParaRPr lang="en-US"/>
        </a:p>
      </dgm:t>
    </dgm:pt>
    <dgm:pt modelId="{866D7DE8-9418-4641-AB02-14C566C5FC0E}" type="sibTrans" cxnId="{95BB2A4D-F519-DD4C-A5E6-806803F57E63}">
      <dgm:prSet/>
      <dgm:spPr/>
      <dgm:t>
        <a:bodyPr/>
        <a:lstStyle/>
        <a:p>
          <a:endParaRPr lang="en-US"/>
        </a:p>
      </dgm:t>
    </dgm:pt>
    <dgm:pt modelId="{45616B38-7D39-A04D-8498-E59C7D5283D9}">
      <dgm:prSet/>
      <dgm:spPr/>
      <dgm:t>
        <a:bodyPr/>
        <a:lstStyle/>
        <a:p>
          <a:r>
            <a:rPr lang="en-US" dirty="0"/>
            <a:t>Deploy to EC2 </a:t>
          </a:r>
        </a:p>
        <a:p>
          <a:r>
            <a:rPr lang="en-US" dirty="0"/>
            <a:t>[R code]</a:t>
          </a:r>
        </a:p>
      </dgm:t>
    </dgm:pt>
    <dgm:pt modelId="{B5F389D6-96F4-0145-B2C2-3234837BEFC6}" type="parTrans" cxnId="{3A368D4E-DD25-544E-AAD1-98806C24522B}">
      <dgm:prSet/>
      <dgm:spPr/>
      <dgm:t>
        <a:bodyPr/>
        <a:lstStyle/>
        <a:p>
          <a:endParaRPr lang="en-US"/>
        </a:p>
      </dgm:t>
    </dgm:pt>
    <dgm:pt modelId="{28BEE106-6930-364F-9417-5DD73559900E}" type="sibTrans" cxnId="{3A368D4E-DD25-544E-AAD1-98806C24522B}">
      <dgm:prSet/>
      <dgm:spPr/>
      <dgm:t>
        <a:bodyPr/>
        <a:lstStyle/>
        <a:p>
          <a:endParaRPr lang="en-US"/>
        </a:p>
      </dgm:t>
    </dgm:pt>
    <dgm:pt modelId="{E9842534-025A-E346-AA16-DFFC59ECC302}">
      <dgm:prSet/>
      <dgm:spPr/>
      <dgm:t>
        <a:bodyPr/>
        <a:lstStyle/>
        <a:p>
          <a:r>
            <a:rPr lang="en-US" dirty="0"/>
            <a:t>Train models</a:t>
          </a:r>
        </a:p>
        <a:p>
          <a:r>
            <a:rPr lang="en-US" dirty="0"/>
            <a:t>[R code]</a:t>
          </a:r>
        </a:p>
      </dgm:t>
    </dgm:pt>
    <dgm:pt modelId="{6E022F8F-C4D6-B54B-8581-F9E7D6769743}" type="parTrans" cxnId="{11D9B712-E0D8-E64E-B0F7-726CF97D45A6}">
      <dgm:prSet/>
      <dgm:spPr/>
      <dgm:t>
        <a:bodyPr/>
        <a:lstStyle/>
        <a:p>
          <a:endParaRPr lang="en-US"/>
        </a:p>
      </dgm:t>
    </dgm:pt>
    <dgm:pt modelId="{97D96D4F-0C94-BA43-88E8-E6B6BC7CEEA3}" type="sibTrans" cxnId="{11D9B712-E0D8-E64E-B0F7-726CF97D45A6}">
      <dgm:prSet/>
      <dgm:spPr/>
      <dgm:t>
        <a:bodyPr/>
        <a:lstStyle/>
        <a:p>
          <a:endParaRPr lang="en-US"/>
        </a:p>
      </dgm:t>
    </dgm:pt>
    <dgm:pt modelId="{86160BEC-8C4C-A24C-BAE2-48D96765D5E4}" type="pres">
      <dgm:prSet presAssocID="{E7AF8A07-79E3-334A-B358-C59A8DCCF700}" presName="Name0" presStyleCnt="0">
        <dgm:presLayoutVars>
          <dgm:dir/>
          <dgm:resizeHandles val="exact"/>
        </dgm:presLayoutVars>
      </dgm:prSet>
      <dgm:spPr/>
    </dgm:pt>
    <dgm:pt modelId="{D4D49056-7DCC-F64B-B164-9DDBA52EB780}" type="pres">
      <dgm:prSet presAssocID="{06296D60-CB03-4642-9064-34CC2B7CBBE9}" presName="node" presStyleLbl="node1" presStyleIdx="0" presStyleCnt="5">
        <dgm:presLayoutVars>
          <dgm:bulletEnabled val="1"/>
        </dgm:presLayoutVars>
      </dgm:prSet>
      <dgm:spPr/>
    </dgm:pt>
    <dgm:pt modelId="{CDDFD405-1A07-5146-AE29-0BDC38E91AAE}" type="pres">
      <dgm:prSet presAssocID="{656D6958-8CFD-274F-8C6B-A78A7E68EA23}" presName="sibTrans" presStyleLbl="sibTrans2D1" presStyleIdx="0" presStyleCnt="4"/>
      <dgm:spPr/>
    </dgm:pt>
    <dgm:pt modelId="{F5E03D9D-E344-3444-9A35-F2D447138E4E}" type="pres">
      <dgm:prSet presAssocID="{656D6958-8CFD-274F-8C6B-A78A7E68EA23}" presName="connectorText" presStyleLbl="sibTrans2D1" presStyleIdx="0" presStyleCnt="4"/>
      <dgm:spPr/>
    </dgm:pt>
    <dgm:pt modelId="{925CDB03-01C7-7045-9B3C-CE33E767E9DA}" type="pres">
      <dgm:prSet presAssocID="{3B831EF9-43C2-C04D-8ACA-6B20E89A106D}" presName="node" presStyleLbl="node1" presStyleIdx="1" presStyleCnt="5">
        <dgm:presLayoutVars>
          <dgm:bulletEnabled val="1"/>
        </dgm:presLayoutVars>
      </dgm:prSet>
      <dgm:spPr/>
    </dgm:pt>
    <dgm:pt modelId="{67516AA5-608E-D04D-BF94-1A28D0B28258}" type="pres">
      <dgm:prSet presAssocID="{5995691A-A34D-3B42-9603-BF602461C240}" presName="sibTrans" presStyleLbl="sibTrans2D1" presStyleIdx="1" presStyleCnt="4"/>
      <dgm:spPr/>
    </dgm:pt>
    <dgm:pt modelId="{36683D14-92D7-6542-88B2-4BE336005110}" type="pres">
      <dgm:prSet presAssocID="{5995691A-A34D-3B42-9603-BF602461C240}" presName="connectorText" presStyleLbl="sibTrans2D1" presStyleIdx="1" presStyleCnt="4"/>
      <dgm:spPr/>
    </dgm:pt>
    <dgm:pt modelId="{29A61319-7C76-D342-A7AC-0CB018ABCACE}" type="pres">
      <dgm:prSet presAssocID="{E9842534-025A-E346-AA16-DFFC59ECC302}" presName="node" presStyleLbl="node1" presStyleIdx="2" presStyleCnt="5">
        <dgm:presLayoutVars>
          <dgm:bulletEnabled val="1"/>
        </dgm:presLayoutVars>
      </dgm:prSet>
      <dgm:spPr/>
    </dgm:pt>
    <dgm:pt modelId="{CCC04D0E-8504-0444-8203-8557D2A14F01}" type="pres">
      <dgm:prSet presAssocID="{97D96D4F-0C94-BA43-88E8-E6B6BC7CEEA3}" presName="sibTrans" presStyleLbl="sibTrans2D1" presStyleIdx="2" presStyleCnt="4"/>
      <dgm:spPr/>
    </dgm:pt>
    <dgm:pt modelId="{1611E925-2879-1C46-83A2-01259387804F}" type="pres">
      <dgm:prSet presAssocID="{97D96D4F-0C94-BA43-88E8-E6B6BC7CEEA3}" presName="connectorText" presStyleLbl="sibTrans2D1" presStyleIdx="2" presStyleCnt="4"/>
      <dgm:spPr/>
    </dgm:pt>
    <dgm:pt modelId="{4BCBF37F-B175-0E43-88AC-FB978DD38DE4}" type="pres">
      <dgm:prSet presAssocID="{A2D59FBD-91D5-2443-B99A-BFF9A7488AB2}" presName="node" presStyleLbl="node1" presStyleIdx="3" presStyleCnt="5">
        <dgm:presLayoutVars>
          <dgm:bulletEnabled val="1"/>
        </dgm:presLayoutVars>
      </dgm:prSet>
      <dgm:spPr/>
    </dgm:pt>
    <dgm:pt modelId="{4973725D-6FE2-D24D-94A3-D9E04FCE6552}" type="pres">
      <dgm:prSet presAssocID="{866D7DE8-9418-4641-AB02-14C566C5FC0E}" presName="sibTrans" presStyleLbl="sibTrans2D1" presStyleIdx="3" presStyleCnt="4"/>
      <dgm:spPr/>
    </dgm:pt>
    <dgm:pt modelId="{2F8459FE-0608-A342-83B9-0CB0B01A9A58}" type="pres">
      <dgm:prSet presAssocID="{866D7DE8-9418-4641-AB02-14C566C5FC0E}" presName="connectorText" presStyleLbl="sibTrans2D1" presStyleIdx="3" presStyleCnt="4"/>
      <dgm:spPr/>
    </dgm:pt>
    <dgm:pt modelId="{0D63F8A6-EFA5-7740-81CE-F81C75DE3645}" type="pres">
      <dgm:prSet presAssocID="{45616B38-7D39-A04D-8498-E59C7D5283D9}" presName="node" presStyleLbl="node1" presStyleIdx="4" presStyleCnt="5">
        <dgm:presLayoutVars>
          <dgm:bulletEnabled val="1"/>
        </dgm:presLayoutVars>
      </dgm:prSet>
      <dgm:spPr/>
    </dgm:pt>
  </dgm:ptLst>
  <dgm:cxnLst>
    <dgm:cxn modelId="{1D0AF60F-F7A3-AF4B-823D-BF70803E1703}" type="presOf" srcId="{97D96D4F-0C94-BA43-88E8-E6B6BC7CEEA3}" destId="{1611E925-2879-1C46-83A2-01259387804F}" srcOrd="1" destOrd="0" presId="urn:microsoft.com/office/officeart/2005/8/layout/process1"/>
    <dgm:cxn modelId="{11D9B712-E0D8-E64E-B0F7-726CF97D45A6}" srcId="{E7AF8A07-79E3-334A-B358-C59A8DCCF700}" destId="{E9842534-025A-E346-AA16-DFFC59ECC302}" srcOrd="2" destOrd="0" parTransId="{6E022F8F-C4D6-B54B-8581-F9E7D6769743}" sibTransId="{97D96D4F-0C94-BA43-88E8-E6B6BC7CEEA3}"/>
    <dgm:cxn modelId="{69994513-C010-F140-AFDA-F868A19FAE28}" type="presOf" srcId="{866D7DE8-9418-4641-AB02-14C566C5FC0E}" destId="{2F8459FE-0608-A342-83B9-0CB0B01A9A58}" srcOrd="1" destOrd="0" presId="urn:microsoft.com/office/officeart/2005/8/layout/process1"/>
    <dgm:cxn modelId="{06EDFB1A-538C-AB47-9639-BC5390ABB31B}" type="presOf" srcId="{A2D59FBD-91D5-2443-B99A-BFF9A7488AB2}" destId="{4BCBF37F-B175-0E43-88AC-FB978DD38DE4}" srcOrd="0" destOrd="0" presId="urn:microsoft.com/office/officeart/2005/8/layout/process1"/>
    <dgm:cxn modelId="{7736911C-5EFC-3145-AEBD-C618E4824508}" srcId="{E7AF8A07-79E3-334A-B358-C59A8DCCF700}" destId="{06296D60-CB03-4642-9064-34CC2B7CBBE9}" srcOrd="0" destOrd="0" parTransId="{EB6BFCE5-9506-F74C-8B9C-ACED4672F23A}" sibTransId="{656D6958-8CFD-274F-8C6B-A78A7E68EA23}"/>
    <dgm:cxn modelId="{0CE9511E-A168-314C-AF09-6E1529FAF3AF}" type="presOf" srcId="{06296D60-CB03-4642-9064-34CC2B7CBBE9}" destId="{D4D49056-7DCC-F64B-B164-9DDBA52EB780}" srcOrd="0" destOrd="0" presId="urn:microsoft.com/office/officeart/2005/8/layout/process1"/>
    <dgm:cxn modelId="{003E3E2B-7A73-1A46-851A-E5B022C4CC34}" type="presOf" srcId="{E7AF8A07-79E3-334A-B358-C59A8DCCF700}" destId="{86160BEC-8C4C-A24C-BAE2-48D96765D5E4}" srcOrd="0" destOrd="0" presId="urn:microsoft.com/office/officeart/2005/8/layout/process1"/>
    <dgm:cxn modelId="{859D7A3C-5782-7441-A480-78E35505D1C9}" srcId="{E7AF8A07-79E3-334A-B358-C59A8DCCF700}" destId="{3B831EF9-43C2-C04D-8ACA-6B20E89A106D}" srcOrd="1" destOrd="0" parTransId="{57D84DC9-45CD-2B42-AE05-1FEE56A78B15}" sibTransId="{5995691A-A34D-3B42-9603-BF602461C240}"/>
    <dgm:cxn modelId="{95BB2A4D-F519-DD4C-A5E6-806803F57E63}" srcId="{E7AF8A07-79E3-334A-B358-C59A8DCCF700}" destId="{A2D59FBD-91D5-2443-B99A-BFF9A7488AB2}" srcOrd="3" destOrd="0" parTransId="{22814A47-FC11-AE44-8B16-869142BCFFF4}" sibTransId="{866D7DE8-9418-4641-AB02-14C566C5FC0E}"/>
    <dgm:cxn modelId="{3A368D4E-DD25-544E-AAD1-98806C24522B}" srcId="{E7AF8A07-79E3-334A-B358-C59A8DCCF700}" destId="{45616B38-7D39-A04D-8498-E59C7D5283D9}" srcOrd="4" destOrd="0" parTransId="{B5F389D6-96F4-0145-B2C2-3234837BEFC6}" sibTransId="{28BEE106-6930-364F-9417-5DD73559900E}"/>
    <dgm:cxn modelId="{BBF8794F-4F7B-2144-9689-12BBF0FEF3D2}" type="presOf" srcId="{E9842534-025A-E346-AA16-DFFC59ECC302}" destId="{29A61319-7C76-D342-A7AC-0CB018ABCACE}" srcOrd="0" destOrd="0" presId="urn:microsoft.com/office/officeart/2005/8/layout/process1"/>
    <dgm:cxn modelId="{12457959-0B82-184C-809F-CBA4745F289B}" type="presOf" srcId="{97D96D4F-0C94-BA43-88E8-E6B6BC7CEEA3}" destId="{CCC04D0E-8504-0444-8203-8557D2A14F01}" srcOrd="0" destOrd="0" presId="urn:microsoft.com/office/officeart/2005/8/layout/process1"/>
    <dgm:cxn modelId="{A1BAE95E-39F3-7443-955F-80E1DCC3D833}" type="presOf" srcId="{5995691A-A34D-3B42-9603-BF602461C240}" destId="{67516AA5-608E-D04D-BF94-1A28D0B28258}" srcOrd="0" destOrd="0" presId="urn:microsoft.com/office/officeart/2005/8/layout/process1"/>
    <dgm:cxn modelId="{3FBB0282-8196-E64C-9A83-0CDB968CC00E}" type="presOf" srcId="{45616B38-7D39-A04D-8498-E59C7D5283D9}" destId="{0D63F8A6-EFA5-7740-81CE-F81C75DE3645}" srcOrd="0" destOrd="0" presId="urn:microsoft.com/office/officeart/2005/8/layout/process1"/>
    <dgm:cxn modelId="{9D26AEAC-A073-E146-A56C-25970FA8D2B8}" type="presOf" srcId="{656D6958-8CFD-274F-8C6B-A78A7E68EA23}" destId="{CDDFD405-1A07-5146-AE29-0BDC38E91AAE}" srcOrd="0" destOrd="0" presId="urn:microsoft.com/office/officeart/2005/8/layout/process1"/>
    <dgm:cxn modelId="{19856AC6-BF2F-A847-87C9-332B703AEEBF}" type="presOf" srcId="{656D6958-8CFD-274F-8C6B-A78A7E68EA23}" destId="{F5E03D9D-E344-3444-9A35-F2D447138E4E}" srcOrd="1" destOrd="0" presId="urn:microsoft.com/office/officeart/2005/8/layout/process1"/>
    <dgm:cxn modelId="{9A7A64D7-20B5-584B-84E9-7E1F7F4F30F4}" type="presOf" srcId="{3B831EF9-43C2-C04D-8ACA-6B20E89A106D}" destId="{925CDB03-01C7-7045-9B3C-CE33E767E9DA}" srcOrd="0" destOrd="0" presId="urn:microsoft.com/office/officeart/2005/8/layout/process1"/>
    <dgm:cxn modelId="{7EB2C2E0-D4C0-7644-86C3-E069636FB40E}" type="presOf" srcId="{866D7DE8-9418-4641-AB02-14C566C5FC0E}" destId="{4973725D-6FE2-D24D-94A3-D9E04FCE6552}" srcOrd="0" destOrd="0" presId="urn:microsoft.com/office/officeart/2005/8/layout/process1"/>
    <dgm:cxn modelId="{CFDFDEF9-8577-A24B-81B8-6C07A7AB8054}" type="presOf" srcId="{5995691A-A34D-3B42-9603-BF602461C240}" destId="{36683D14-92D7-6542-88B2-4BE336005110}" srcOrd="1" destOrd="0" presId="urn:microsoft.com/office/officeart/2005/8/layout/process1"/>
    <dgm:cxn modelId="{7B49CC00-48AC-AE43-AEF4-4C157EDF7FC2}" type="presParOf" srcId="{86160BEC-8C4C-A24C-BAE2-48D96765D5E4}" destId="{D4D49056-7DCC-F64B-B164-9DDBA52EB780}" srcOrd="0" destOrd="0" presId="urn:microsoft.com/office/officeart/2005/8/layout/process1"/>
    <dgm:cxn modelId="{545BF9F4-CD21-6C41-BB04-30B62FEBB85C}" type="presParOf" srcId="{86160BEC-8C4C-A24C-BAE2-48D96765D5E4}" destId="{CDDFD405-1A07-5146-AE29-0BDC38E91AAE}" srcOrd="1" destOrd="0" presId="urn:microsoft.com/office/officeart/2005/8/layout/process1"/>
    <dgm:cxn modelId="{23CD798D-6755-354F-84F5-985C22E52681}" type="presParOf" srcId="{CDDFD405-1A07-5146-AE29-0BDC38E91AAE}" destId="{F5E03D9D-E344-3444-9A35-F2D447138E4E}" srcOrd="0" destOrd="0" presId="urn:microsoft.com/office/officeart/2005/8/layout/process1"/>
    <dgm:cxn modelId="{994E4179-F764-7F40-8E61-A7F190A29B4D}" type="presParOf" srcId="{86160BEC-8C4C-A24C-BAE2-48D96765D5E4}" destId="{925CDB03-01C7-7045-9B3C-CE33E767E9DA}" srcOrd="2" destOrd="0" presId="urn:microsoft.com/office/officeart/2005/8/layout/process1"/>
    <dgm:cxn modelId="{01448707-6E61-6647-BA96-5A09790985D7}" type="presParOf" srcId="{86160BEC-8C4C-A24C-BAE2-48D96765D5E4}" destId="{67516AA5-608E-D04D-BF94-1A28D0B28258}" srcOrd="3" destOrd="0" presId="urn:microsoft.com/office/officeart/2005/8/layout/process1"/>
    <dgm:cxn modelId="{ECB057AB-763D-E247-8205-1CAC18BA4578}" type="presParOf" srcId="{67516AA5-608E-D04D-BF94-1A28D0B28258}" destId="{36683D14-92D7-6542-88B2-4BE336005110}" srcOrd="0" destOrd="0" presId="urn:microsoft.com/office/officeart/2005/8/layout/process1"/>
    <dgm:cxn modelId="{12A98499-B5E4-D640-A639-D216BFEC5CDE}" type="presParOf" srcId="{86160BEC-8C4C-A24C-BAE2-48D96765D5E4}" destId="{29A61319-7C76-D342-A7AC-0CB018ABCACE}" srcOrd="4" destOrd="0" presId="urn:microsoft.com/office/officeart/2005/8/layout/process1"/>
    <dgm:cxn modelId="{8B103387-265D-444B-BC52-77B6C9BEE416}" type="presParOf" srcId="{86160BEC-8C4C-A24C-BAE2-48D96765D5E4}" destId="{CCC04D0E-8504-0444-8203-8557D2A14F01}" srcOrd="5" destOrd="0" presId="urn:microsoft.com/office/officeart/2005/8/layout/process1"/>
    <dgm:cxn modelId="{77CCF63A-D324-0F4E-9A38-0ACC05BF95CF}" type="presParOf" srcId="{CCC04D0E-8504-0444-8203-8557D2A14F01}" destId="{1611E925-2879-1C46-83A2-01259387804F}" srcOrd="0" destOrd="0" presId="urn:microsoft.com/office/officeart/2005/8/layout/process1"/>
    <dgm:cxn modelId="{B62AEA3D-82E8-074F-9A49-102607958F61}" type="presParOf" srcId="{86160BEC-8C4C-A24C-BAE2-48D96765D5E4}" destId="{4BCBF37F-B175-0E43-88AC-FB978DD38DE4}" srcOrd="6" destOrd="0" presId="urn:microsoft.com/office/officeart/2005/8/layout/process1"/>
    <dgm:cxn modelId="{2F49E725-837F-2342-BA12-DFB1266EFC9B}" type="presParOf" srcId="{86160BEC-8C4C-A24C-BAE2-48D96765D5E4}" destId="{4973725D-6FE2-D24D-94A3-D9E04FCE6552}" srcOrd="7" destOrd="0" presId="urn:microsoft.com/office/officeart/2005/8/layout/process1"/>
    <dgm:cxn modelId="{C77AA8F3-FB49-0D49-B803-7752500AABE1}" type="presParOf" srcId="{4973725D-6FE2-D24D-94A3-D9E04FCE6552}" destId="{2F8459FE-0608-A342-83B9-0CB0B01A9A58}" srcOrd="0" destOrd="0" presId="urn:microsoft.com/office/officeart/2005/8/layout/process1"/>
    <dgm:cxn modelId="{168DEFA3-EBD9-574F-AF22-ECE38B190D48}" type="presParOf" srcId="{86160BEC-8C4C-A24C-BAE2-48D96765D5E4}" destId="{0D63F8A6-EFA5-7740-81CE-F81C75DE3645}" srcOrd="8" destOrd="0" presId="urn:microsoft.com/office/officeart/2005/8/layout/process1"/>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CCF649-CD7A-AE41-BE00-BD218C90D61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FC8026AC-B6F8-294F-B7A5-4D7030EEE7EA}">
      <dgm:prSet/>
      <dgm:spPr/>
      <dgm:t>
        <a:bodyPr/>
        <a:lstStyle/>
        <a:p>
          <a:r>
            <a:rPr lang="en-US" dirty="0"/>
            <a:t>Realtime monitoring data</a:t>
          </a:r>
        </a:p>
      </dgm:t>
    </dgm:pt>
    <dgm:pt modelId="{AB2B94EA-FDD0-6A44-9E42-8E3337809D93}" type="parTrans" cxnId="{00464190-8A03-764F-85AC-DEFE5654C6BD}">
      <dgm:prSet/>
      <dgm:spPr/>
      <dgm:t>
        <a:bodyPr/>
        <a:lstStyle/>
        <a:p>
          <a:endParaRPr lang="en-US"/>
        </a:p>
      </dgm:t>
    </dgm:pt>
    <dgm:pt modelId="{4D14A65B-E355-DF49-AF7C-E62131E5DCE7}" type="sibTrans" cxnId="{00464190-8A03-764F-85AC-DEFE5654C6BD}">
      <dgm:prSet/>
      <dgm:spPr/>
      <dgm:t>
        <a:bodyPr/>
        <a:lstStyle/>
        <a:p>
          <a:endParaRPr lang="en-US"/>
        </a:p>
      </dgm:t>
    </dgm:pt>
    <dgm:pt modelId="{E4E87C2A-4CB2-534E-BB7D-467C5DC1D4E8}">
      <dgm:prSet/>
      <dgm:spPr/>
      <dgm:t>
        <a:bodyPr/>
        <a:lstStyle/>
        <a:p>
          <a:r>
            <a:rPr lang="en-US" dirty="0"/>
            <a:t>Evaluate monitor vs prediction</a:t>
          </a:r>
        </a:p>
      </dgm:t>
    </dgm:pt>
    <dgm:pt modelId="{CBF413C7-9EE5-7045-8BFE-630E799D2020}" type="parTrans" cxnId="{742D0726-64D2-8D42-8166-A979448F413B}">
      <dgm:prSet/>
      <dgm:spPr/>
      <dgm:t>
        <a:bodyPr/>
        <a:lstStyle/>
        <a:p>
          <a:endParaRPr lang="en-US"/>
        </a:p>
      </dgm:t>
    </dgm:pt>
    <dgm:pt modelId="{0FE95319-BC25-8E4E-AA28-C987E4DA1640}" type="sibTrans" cxnId="{742D0726-64D2-8D42-8166-A979448F413B}">
      <dgm:prSet/>
      <dgm:spPr/>
      <dgm:t>
        <a:bodyPr/>
        <a:lstStyle/>
        <a:p>
          <a:endParaRPr lang="en-US"/>
        </a:p>
      </dgm:t>
    </dgm:pt>
    <dgm:pt modelId="{CF704F44-21A8-6D45-88B7-D5008082DDBC}">
      <dgm:prSet/>
      <dgm:spPr/>
      <dgm:t>
        <a:bodyPr/>
        <a:lstStyle/>
        <a:p>
          <a:r>
            <a:rPr lang="en-US" dirty="0"/>
            <a:t>Output monitor and prediction to file</a:t>
          </a:r>
        </a:p>
      </dgm:t>
    </dgm:pt>
    <dgm:pt modelId="{ED6F406C-C4EE-D24A-9422-F69FAD22C4AF}" type="parTrans" cxnId="{E059229A-8052-F24F-8C0B-31C0D107AF33}">
      <dgm:prSet/>
      <dgm:spPr/>
      <dgm:t>
        <a:bodyPr/>
        <a:lstStyle/>
        <a:p>
          <a:endParaRPr lang="en-US"/>
        </a:p>
      </dgm:t>
    </dgm:pt>
    <dgm:pt modelId="{85B3C578-EF11-FF43-8B12-C9A925FAAB40}" type="sibTrans" cxnId="{E059229A-8052-F24F-8C0B-31C0D107AF33}">
      <dgm:prSet/>
      <dgm:spPr/>
      <dgm:t>
        <a:bodyPr/>
        <a:lstStyle/>
        <a:p>
          <a:endParaRPr lang="en-US"/>
        </a:p>
      </dgm:t>
    </dgm:pt>
    <dgm:pt modelId="{6EDF0B7F-DD88-3C47-A37F-458EAF20741E}">
      <dgm:prSet/>
      <dgm:spPr/>
      <dgm:t>
        <a:bodyPr/>
        <a:lstStyle/>
        <a:p>
          <a:r>
            <a:rPr lang="en-US" dirty="0"/>
            <a:t>Send to ES via Logstash</a:t>
          </a:r>
        </a:p>
      </dgm:t>
    </dgm:pt>
    <dgm:pt modelId="{FC944FE1-D6E3-1E46-8653-E9484BC30A7D}" type="parTrans" cxnId="{FC588A8E-4CC0-7443-BE6C-1035C45477FD}">
      <dgm:prSet/>
      <dgm:spPr/>
      <dgm:t>
        <a:bodyPr/>
        <a:lstStyle/>
        <a:p>
          <a:endParaRPr lang="en-US"/>
        </a:p>
      </dgm:t>
    </dgm:pt>
    <dgm:pt modelId="{C6400377-3AAB-954C-9966-5CEC472E4ED9}" type="sibTrans" cxnId="{FC588A8E-4CC0-7443-BE6C-1035C45477FD}">
      <dgm:prSet/>
      <dgm:spPr/>
      <dgm:t>
        <a:bodyPr/>
        <a:lstStyle/>
        <a:p>
          <a:endParaRPr lang="en-US"/>
        </a:p>
      </dgm:t>
    </dgm:pt>
    <dgm:pt modelId="{3D01878E-EFA1-A04C-BCF7-68691C799B3A}" type="pres">
      <dgm:prSet presAssocID="{46CCF649-CD7A-AE41-BE00-BD218C90D614}" presName="Name0" presStyleCnt="0">
        <dgm:presLayoutVars>
          <dgm:dir/>
          <dgm:resizeHandles val="exact"/>
        </dgm:presLayoutVars>
      </dgm:prSet>
      <dgm:spPr/>
    </dgm:pt>
    <dgm:pt modelId="{212584BD-B432-3D4B-9E0B-6D1A88F40CC8}" type="pres">
      <dgm:prSet presAssocID="{FC8026AC-B6F8-294F-B7A5-4D7030EEE7EA}" presName="node" presStyleLbl="node1" presStyleIdx="0" presStyleCnt="4">
        <dgm:presLayoutVars>
          <dgm:bulletEnabled val="1"/>
        </dgm:presLayoutVars>
      </dgm:prSet>
      <dgm:spPr/>
    </dgm:pt>
    <dgm:pt modelId="{AFD0F3E9-3D38-0E40-998A-CBEB686EDBD8}" type="pres">
      <dgm:prSet presAssocID="{4D14A65B-E355-DF49-AF7C-E62131E5DCE7}" presName="sibTrans" presStyleLbl="sibTrans2D1" presStyleIdx="0" presStyleCnt="3"/>
      <dgm:spPr/>
    </dgm:pt>
    <dgm:pt modelId="{EDD27E02-25C2-EA48-8B09-466DC32F7FC5}" type="pres">
      <dgm:prSet presAssocID="{4D14A65B-E355-DF49-AF7C-E62131E5DCE7}" presName="connectorText" presStyleLbl="sibTrans2D1" presStyleIdx="0" presStyleCnt="3"/>
      <dgm:spPr/>
    </dgm:pt>
    <dgm:pt modelId="{11AA1977-9567-F849-BFD0-51AFBB99C8E0}" type="pres">
      <dgm:prSet presAssocID="{E4E87C2A-4CB2-534E-BB7D-467C5DC1D4E8}" presName="node" presStyleLbl="node1" presStyleIdx="1" presStyleCnt="4">
        <dgm:presLayoutVars>
          <dgm:bulletEnabled val="1"/>
        </dgm:presLayoutVars>
      </dgm:prSet>
      <dgm:spPr/>
    </dgm:pt>
    <dgm:pt modelId="{CE8670B5-DBB4-6D4C-92C1-54AEF2720A5C}" type="pres">
      <dgm:prSet presAssocID="{0FE95319-BC25-8E4E-AA28-C987E4DA1640}" presName="sibTrans" presStyleLbl="sibTrans2D1" presStyleIdx="1" presStyleCnt="3"/>
      <dgm:spPr/>
    </dgm:pt>
    <dgm:pt modelId="{C54BC44C-2B64-C14F-84CE-282C40B5508F}" type="pres">
      <dgm:prSet presAssocID="{0FE95319-BC25-8E4E-AA28-C987E4DA1640}" presName="connectorText" presStyleLbl="sibTrans2D1" presStyleIdx="1" presStyleCnt="3"/>
      <dgm:spPr/>
    </dgm:pt>
    <dgm:pt modelId="{FC0B11BD-05E2-0447-BA58-2FB5F855EF43}" type="pres">
      <dgm:prSet presAssocID="{CF704F44-21A8-6D45-88B7-D5008082DDBC}" presName="node" presStyleLbl="node1" presStyleIdx="2" presStyleCnt="4">
        <dgm:presLayoutVars>
          <dgm:bulletEnabled val="1"/>
        </dgm:presLayoutVars>
      </dgm:prSet>
      <dgm:spPr/>
    </dgm:pt>
    <dgm:pt modelId="{7B5C66F4-EA9F-6D4A-960D-DF45EE8D9214}" type="pres">
      <dgm:prSet presAssocID="{85B3C578-EF11-FF43-8B12-C9A925FAAB40}" presName="sibTrans" presStyleLbl="sibTrans2D1" presStyleIdx="2" presStyleCnt="3"/>
      <dgm:spPr/>
    </dgm:pt>
    <dgm:pt modelId="{46B53F28-3016-2C43-A0C1-87D46EB0D491}" type="pres">
      <dgm:prSet presAssocID="{85B3C578-EF11-FF43-8B12-C9A925FAAB40}" presName="connectorText" presStyleLbl="sibTrans2D1" presStyleIdx="2" presStyleCnt="3"/>
      <dgm:spPr/>
    </dgm:pt>
    <dgm:pt modelId="{55DC1780-A266-3247-9EF5-C26E2F9C2B75}" type="pres">
      <dgm:prSet presAssocID="{6EDF0B7F-DD88-3C47-A37F-458EAF20741E}" presName="node" presStyleLbl="node1" presStyleIdx="3" presStyleCnt="4">
        <dgm:presLayoutVars>
          <dgm:bulletEnabled val="1"/>
        </dgm:presLayoutVars>
      </dgm:prSet>
      <dgm:spPr/>
    </dgm:pt>
  </dgm:ptLst>
  <dgm:cxnLst>
    <dgm:cxn modelId="{0B926704-C922-6B46-AA46-EFFDA42076E3}" type="presOf" srcId="{85B3C578-EF11-FF43-8B12-C9A925FAAB40}" destId="{7B5C66F4-EA9F-6D4A-960D-DF45EE8D9214}" srcOrd="0" destOrd="0" presId="urn:microsoft.com/office/officeart/2005/8/layout/process1"/>
    <dgm:cxn modelId="{742D0726-64D2-8D42-8166-A979448F413B}" srcId="{46CCF649-CD7A-AE41-BE00-BD218C90D614}" destId="{E4E87C2A-4CB2-534E-BB7D-467C5DC1D4E8}" srcOrd="1" destOrd="0" parTransId="{CBF413C7-9EE5-7045-8BFE-630E799D2020}" sibTransId="{0FE95319-BC25-8E4E-AA28-C987E4DA1640}"/>
    <dgm:cxn modelId="{DBAA4D2F-6DCD-2B4F-BC76-EE4FA4E8FD8B}" type="presOf" srcId="{CF704F44-21A8-6D45-88B7-D5008082DDBC}" destId="{FC0B11BD-05E2-0447-BA58-2FB5F855EF43}" srcOrd="0" destOrd="0" presId="urn:microsoft.com/office/officeart/2005/8/layout/process1"/>
    <dgm:cxn modelId="{CD329D59-CC4B-B94B-81E4-2F964DD66749}" type="presOf" srcId="{85B3C578-EF11-FF43-8B12-C9A925FAAB40}" destId="{46B53F28-3016-2C43-A0C1-87D46EB0D491}" srcOrd="1" destOrd="0" presId="urn:microsoft.com/office/officeart/2005/8/layout/process1"/>
    <dgm:cxn modelId="{90E2166F-5A70-F446-9D00-184325DC6064}" type="presOf" srcId="{46CCF649-CD7A-AE41-BE00-BD218C90D614}" destId="{3D01878E-EFA1-A04C-BCF7-68691C799B3A}" srcOrd="0" destOrd="0" presId="urn:microsoft.com/office/officeart/2005/8/layout/process1"/>
    <dgm:cxn modelId="{FC588A8E-4CC0-7443-BE6C-1035C45477FD}" srcId="{46CCF649-CD7A-AE41-BE00-BD218C90D614}" destId="{6EDF0B7F-DD88-3C47-A37F-458EAF20741E}" srcOrd="3" destOrd="0" parTransId="{FC944FE1-D6E3-1E46-8653-E9484BC30A7D}" sibTransId="{C6400377-3AAB-954C-9966-5CEC472E4ED9}"/>
    <dgm:cxn modelId="{00464190-8A03-764F-85AC-DEFE5654C6BD}" srcId="{46CCF649-CD7A-AE41-BE00-BD218C90D614}" destId="{FC8026AC-B6F8-294F-B7A5-4D7030EEE7EA}" srcOrd="0" destOrd="0" parTransId="{AB2B94EA-FDD0-6A44-9E42-8E3337809D93}" sibTransId="{4D14A65B-E355-DF49-AF7C-E62131E5DCE7}"/>
    <dgm:cxn modelId="{E059229A-8052-F24F-8C0B-31C0D107AF33}" srcId="{46CCF649-CD7A-AE41-BE00-BD218C90D614}" destId="{CF704F44-21A8-6D45-88B7-D5008082DDBC}" srcOrd="2" destOrd="0" parTransId="{ED6F406C-C4EE-D24A-9422-F69FAD22C4AF}" sibTransId="{85B3C578-EF11-FF43-8B12-C9A925FAAB40}"/>
    <dgm:cxn modelId="{932924A0-1F00-E247-B1DB-D7CA8FB504E2}" type="presOf" srcId="{0FE95319-BC25-8E4E-AA28-C987E4DA1640}" destId="{CE8670B5-DBB4-6D4C-92C1-54AEF2720A5C}" srcOrd="0" destOrd="0" presId="urn:microsoft.com/office/officeart/2005/8/layout/process1"/>
    <dgm:cxn modelId="{CDA919A7-B6C5-944F-BFD1-DB1F1695A437}" type="presOf" srcId="{0FE95319-BC25-8E4E-AA28-C987E4DA1640}" destId="{C54BC44C-2B64-C14F-84CE-282C40B5508F}" srcOrd="1" destOrd="0" presId="urn:microsoft.com/office/officeart/2005/8/layout/process1"/>
    <dgm:cxn modelId="{D76DCEB2-F3CE-874C-9B69-9496B7A4473F}" type="presOf" srcId="{6EDF0B7F-DD88-3C47-A37F-458EAF20741E}" destId="{55DC1780-A266-3247-9EF5-C26E2F9C2B75}" srcOrd="0" destOrd="0" presId="urn:microsoft.com/office/officeart/2005/8/layout/process1"/>
    <dgm:cxn modelId="{A5231EEB-4F3A-8640-A552-AA9333D1CC72}" type="presOf" srcId="{FC8026AC-B6F8-294F-B7A5-4D7030EEE7EA}" destId="{212584BD-B432-3D4B-9E0B-6D1A88F40CC8}" srcOrd="0" destOrd="0" presId="urn:microsoft.com/office/officeart/2005/8/layout/process1"/>
    <dgm:cxn modelId="{7CEA57EE-311E-5641-85F8-E6976897A3F5}" type="presOf" srcId="{4D14A65B-E355-DF49-AF7C-E62131E5DCE7}" destId="{AFD0F3E9-3D38-0E40-998A-CBEB686EDBD8}" srcOrd="0" destOrd="0" presId="urn:microsoft.com/office/officeart/2005/8/layout/process1"/>
    <dgm:cxn modelId="{B4E739F9-2921-F44E-AE51-84766DDA9E48}" type="presOf" srcId="{4D14A65B-E355-DF49-AF7C-E62131E5DCE7}" destId="{EDD27E02-25C2-EA48-8B09-466DC32F7FC5}" srcOrd="1" destOrd="0" presId="urn:microsoft.com/office/officeart/2005/8/layout/process1"/>
    <dgm:cxn modelId="{BB3262FD-66A3-974B-B64A-72868FFA2B86}" type="presOf" srcId="{E4E87C2A-4CB2-534E-BB7D-467C5DC1D4E8}" destId="{11AA1977-9567-F849-BFD0-51AFBB99C8E0}" srcOrd="0" destOrd="0" presId="urn:microsoft.com/office/officeart/2005/8/layout/process1"/>
    <dgm:cxn modelId="{55D0A2C6-1034-5040-860E-E86ACCD24C61}" type="presParOf" srcId="{3D01878E-EFA1-A04C-BCF7-68691C799B3A}" destId="{212584BD-B432-3D4B-9E0B-6D1A88F40CC8}" srcOrd="0" destOrd="0" presId="urn:microsoft.com/office/officeart/2005/8/layout/process1"/>
    <dgm:cxn modelId="{1AD3FDC8-CB7F-AE4D-B865-C4478C735736}" type="presParOf" srcId="{3D01878E-EFA1-A04C-BCF7-68691C799B3A}" destId="{AFD0F3E9-3D38-0E40-998A-CBEB686EDBD8}" srcOrd="1" destOrd="0" presId="urn:microsoft.com/office/officeart/2005/8/layout/process1"/>
    <dgm:cxn modelId="{FB41D10C-DC93-BA4E-BE99-F907D796A8D4}" type="presParOf" srcId="{AFD0F3E9-3D38-0E40-998A-CBEB686EDBD8}" destId="{EDD27E02-25C2-EA48-8B09-466DC32F7FC5}" srcOrd="0" destOrd="0" presId="urn:microsoft.com/office/officeart/2005/8/layout/process1"/>
    <dgm:cxn modelId="{B8988514-3083-6944-AB18-B4CD78F4E099}" type="presParOf" srcId="{3D01878E-EFA1-A04C-BCF7-68691C799B3A}" destId="{11AA1977-9567-F849-BFD0-51AFBB99C8E0}" srcOrd="2" destOrd="0" presId="urn:microsoft.com/office/officeart/2005/8/layout/process1"/>
    <dgm:cxn modelId="{2DB2232C-F699-6D43-A871-3DBB222E3ABA}" type="presParOf" srcId="{3D01878E-EFA1-A04C-BCF7-68691C799B3A}" destId="{CE8670B5-DBB4-6D4C-92C1-54AEF2720A5C}" srcOrd="3" destOrd="0" presId="urn:microsoft.com/office/officeart/2005/8/layout/process1"/>
    <dgm:cxn modelId="{BC292628-6BC1-BE45-9896-63D20F28C1DC}" type="presParOf" srcId="{CE8670B5-DBB4-6D4C-92C1-54AEF2720A5C}" destId="{C54BC44C-2B64-C14F-84CE-282C40B5508F}" srcOrd="0" destOrd="0" presId="urn:microsoft.com/office/officeart/2005/8/layout/process1"/>
    <dgm:cxn modelId="{790ADABD-2F95-A646-BEE4-46DB73A7A5FB}" type="presParOf" srcId="{3D01878E-EFA1-A04C-BCF7-68691C799B3A}" destId="{FC0B11BD-05E2-0447-BA58-2FB5F855EF43}" srcOrd="4" destOrd="0" presId="urn:microsoft.com/office/officeart/2005/8/layout/process1"/>
    <dgm:cxn modelId="{2CB4162F-4B31-2A4E-A2BE-2D3BD2F3C632}" type="presParOf" srcId="{3D01878E-EFA1-A04C-BCF7-68691C799B3A}" destId="{7B5C66F4-EA9F-6D4A-960D-DF45EE8D9214}" srcOrd="5" destOrd="0" presId="urn:microsoft.com/office/officeart/2005/8/layout/process1"/>
    <dgm:cxn modelId="{91CD4F05-5583-AF44-A1F8-96BC7160FE74}" type="presParOf" srcId="{7B5C66F4-EA9F-6D4A-960D-DF45EE8D9214}" destId="{46B53F28-3016-2C43-A0C1-87D46EB0D491}" srcOrd="0" destOrd="0" presId="urn:microsoft.com/office/officeart/2005/8/layout/process1"/>
    <dgm:cxn modelId="{19FA98FC-E4DA-D841-AD4E-73EF21852A59}" type="presParOf" srcId="{3D01878E-EFA1-A04C-BCF7-68691C799B3A}" destId="{55DC1780-A266-3247-9EF5-C26E2F9C2B75}" srcOrd="6" destOrd="0" presId="urn:microsoft.com/office/officeart/2005/8/layout/process1"/>
  </dgm:cxnLst>
  <dgm:bg>
    <a:solidFill>
      <a:schemeClr val="bg2"/>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7356F7-8B8D-D847-8685-25A570F5EFE8}" type="doc">
      <dgm:prSet loTypeId="urn:microsoft.com/office/officeart/2005/8/layout/process2" loCatId="process" qsTypeId="urn:microsoft.com/office/officeart/2005/8/quickstyle/simple1" qsCatId="simple" csTypeId="urn:microsoft.com/office/officeart/2005/8/colors/colorful5" csCatId="colorful"/>
      <dgm:spPr/>
      <dgm:t>
        <a:bodyPr/>
        <a:lstStyle/>
        <a:p>
          <a:endParaRPr lang="en-US"/>
        </a:p>
      </dgm:t>
    </dgm:pt>
    <dgm:pt modelId="{B7AF7A1F-315F-8340-B19E-CD0E95A51137}">
      <dgm:prSet/>
      <dgm:spPr/>
      <dgm:t>
        <a:bodyPr/>
        <a:lstStyle/>
        <a:p>
          <a:r>
            <a:rPr lang="en-US"/>
            <a:t>Read production load </a:t>
          </a:r>
        </a:p>
      </dgm:t>
    </dgm:pt>
    <dgm:pt modelId="{5E0BFDFD-65F4-4A4F-8E7A-A7225FE3D6FA}" type="parTrans" cxnId="{A787438A-E3A0-D647-9B53-61ECE09A86E2}">
      <dgm:prSet/>
      <dgm:spPr/>
      <dgm:t>
        <a:bodyPr/>
        <a:lstStyle/>
        <a:p>
          <a:endParaRPr lang="en-US"/>
        </a:p>
      </dgm:t>
    </dgm:pt>
    <dgm:pt modelId="{D639F096-16F3-AA45-878B-698186BA0581}" type="sibTrans" cxnId="{A787438A-E3A0-D647-9B53-61ECE09A86E2}">
      <dgm:prSet/>
      <dgm:spPr/>
      <dgm:t>
        <a:bodyPr/>
        <a:lstStyle/>
        <a:p>
          <a:endParaRPr lang="en-US"/>
        </a:p>
      </dgm:t>
    </dgm:pt>
    <dgm:pt modelId="{5170203F-76AF-5448-BEBD-F6002E55CA54}">
      <dgm:prSet/>
      <dgm:spPr/>
      <dgm:t>
        <a:bodyPr/>
        <a:lstStyle/>
        <a:p>
          <a:r>
            <a:rPr lang="en-US"/>
            <a:t>Model makes response time prediction</a:t>
          </a:r>
        </a:p>
      </dgm:t>
    </dgm:pt>
    <dgm:pt modelId="{0914346B-C282-6C4C-9B18-6BAA49FEFDAE}" type="parTrans" cxnId="{E3142050-32C2-E24B-A4E6-334560809846}">
      <dgm:prSet/>
      <dgm:spPr/>
      <dgm:t>
        <a:bodyPr/>
        <a:lstStyle/>
        <a:p>
          <a:endParaRPr lang="en-US"/>
        </a:p>
      </dgm:t>
    </dgm:pt>
    <dgm:pt modelId="{49DEE042-1926-7D42-923E-7C9D19409B50}" type="sibTrans" cxnId="{E3142050-32C2-E24B-A4E6-334560809846}">
      <dgm:prSet/>
      <dgm:spPr/>
      <dgm:t>
        <a:bodyPr/>
        <a:lstStyle/>
        <a:p>
          <a:endParaRPr lang="en-US"/>
        </a:p>
      </dgm:t>
    </dgm:pt>
    <dgm:pt modelId="{B2A48D16-661B-A145-AE81-3ACDD1817445}">
      <dgm:prSet/>
      <dgm:spPr/>
      <dgm:t>
        <a:bodyPr/>
        <a:lstStyle/>
        <a:p>
          <a:r>
            <a:rPr lang="en-US"/>
            <a:t>Compare actual response time to model</a:t>
          </a:r>
        </a:p>
      </dgm:t>
    </dgm:pt>
    <dgm:pt modelId="{23806B90-1AEC-9940-B3A0-024CF514383D}" type="parTrans" cxnId="{5D27B3BF-68F6-0644-85EB-9083DA56A6B6}">
      <dgm:prSet/>
      <dgm:spPr/>
      <dgm:t>
        <a:bodyPr/>
        <a:lstStyle/>
        <a:p>
          <a:endParaRPr lang="en-US"/>
        </a:p>
      </dgm:t>
    </dgm:pt>
    <dgm:pt modelId="{2B020CB7-B6B0-A64F-8CBB-C5BD30C58346}" type="sibTrans" cxnId="{5D27B3BF-68F6-0644-85EB-9083DA56A6B6}">
      <dgm:prSet/>
      <dgm:spPr/>
      <dgm:t>
        <a:bodyPr/>
        <a:lstStyle/>
        <a:p>
          <a:endParaRPr lang="en-US"/>
        </a:p>
      </dgm:t>
    </dgm:pt>
    <dgm:pt modelId="{DBC3226C-EDF9-4A4B-A0C1-051F2B4CB060}">
      <dgm:prSet/>
      <dgm:spPr/>
      <dgm:t>
        <a:bodyPr/>
        <a:lstStyle/>
        <a:p>
          <a:r>
            <a:rPr lang="en-US"/>
            <a:t>Investigate variances</a:t>
          </a:r>
        </a:p>
      </dgm:t>
    </dgm:pt>
    <dgm:pt modelId="{AFAFA54C-E687-B047-8CFC-D73DFCE00F0B}" type="parTrans" cxnId="{639D5C23-6959-9144-9572-8F6F6BB48A21}">
      <dgm:prSet/>
      <dgm:spPr/>
      <dgm:t>
        <a:bodyPr/>
        <a:lstStyle/>
        <a:p>
          <a:endParaRPr lang="en-US"/>
        </a:p>
      </dgm:t>
    </dgm:pt>
    <dgm:pt modelId="{FC180B54-D772-034F-BD16-29B7CFD4597C}" type="sibTrans" cxnId="{639D5C23-6959-9144-9572-8F6F6BB48A21}">
      <dgm:prSet/>
      <dgm:spPr/>
      <dgm:t>
        <a:bodyPr/>
        <a:lstStyle/>
        <a:p>
          <a:endParaRPr lang="en-US"/>
        </a:p>
      </dgm:t>
    </dgm:pt>
    <dgm:pt modelId="{303E6C17-876E-CA45-9E11-85348053904C}" type="pres">
      <dgm:prSet presAssocID="{847356F7-8B8D-D847-8685-25A570F5EFE8}" presName="linearFlow" presStyleCnt="0">
        <dgm:presLayoutVars>
          <dgm:resizeHandles val="exact"/>
        </dgm:presLayoutVars>
      </dgm:prSet>
      <dgm:spPr/>
    </dgm:pt>
    <dgm:pt modelId="{B7358311-BDE3-F945-94ED-7DA36F41C387}" type="pres">
      <dgm:prSet presAssocID="{B7AF7A1F-315F-8340-B19E-CD0E95A51137}" presName="node" presStyleLbl="node1" presStyleIdx="0" presStyleCnt="4" custLinFactNeighborX="-115" custLinFactNeighborY="-538">
        <dgm:presLayoutVars>
          <dgm:bulletEnabled val="1"/>
        </dgm:presLayoutVars>
      </dgm:prSet>
      <dgm:spPr/>
    </dgm:pt>
    <dgm:pt modelId="{ABD66CD8-7276-CA45-A75F-66AD25176C28}" type="pres">
      <dgm:prSet presAssocID="{D639F096-16F3-AA45-878B-698186BA0581}" presName="sibTrans" presStyleLbl="sibTrans2D1" presStyleIdx="0" presStyleCnt="3"/>
      <dgm:spPr/>
    </dgm:pt>
    <dgm:pt modelId="{931BFBF4-8C67-234E-B392-2830F45CC7C7}" type="pres">
      <dgm:prSet presAssocID="{D639F096-16F3-AA45-878B-698186BA0581}" presName="connectorText" presStyleLbl="sibTrans2D1" presStyleIdx="0" presStyleCnt="3"/>
      <dgm:spPr/>
    </dgm:pt>
    <dgm:pt modelId="{3AC3C968-CC7C-4B4F-96D6-515E0E572B20}" type="pres">
      <dgm:prSet presAssocID="{5170203F-76AF-5448-BEBD-F6002E55CA54}" presName="node" presStyleLbl="node1" presStyleIdx="1" presStyleCnt="4">
        <dgm:presLayoutVars>
          <dgm:bulletEnabled val="1"/>
        </dgm:presLayoutVars>
      </dgm:prSet>
      <dgm:spPr/>
    </dgm:pt>
    <dgm:pt modelId="{C605587D-A782-3D41-8E4D-71658B04F448}" type="pres">
      <dgm:prSet presAssocID="{49DEE042-1926-7D42-923E-7C9D19409B50}" presName="sibTrans" presStyleLbl="sibTrans2D1" presStyleIdx="1" presStyleCnt="3"/>
      <dgm:spPr/>
    </dgm:pt>
    <dgm:pt modelId="{5A8E0F04-3695-6C45-8472-8B33EBCE6DA9}" type="pres">
      <dgm:prSet presAssocID="{49DEE042-1926-7D42-923E-7C9D19409B50}" presName="connectorText" presStyleLbl="sibTrans2D1" presStyleIdx="1" presStyleCnt="3"/>
      <dgm:spPr/>
    </dgm:pt>
    <dgm:pt modelId="{2A6AD205-E7E2-5943-97B0-787FA0ABFC43}" type="pres">
      <dgm:prSet presAssocID="{B2A48D16-661B-A145-AE81-3ACDD1817445}" presName="node" presStyleLbl="node1" presStyleIdx="2" presStyleCnt="4">
        <dgm:presLayoutVars>
          <dgm:bulletEnabled val="1"/>
        </dgm:presLayoutVars>
      </dgm:prSet>
      <dgm:spPr/>
    </dgm:pt>
    <dgm:pt modelId="{016D0E20-49B7-9D4C-858C-C846D055055D}" type="pres">
      <dgm:prSet presAssocID="{2B020CB7-B6B0-A64F-8CBB-C5BD30C58346}" presName="sibTrans" presStyleLbl="sibTrans2D1" presStyleIdx="2" presStyleCnt="3"/>
      <dgm:spPr/>
    </dgm:pt>
    <dgm:pt modelId="{82DA488A-5D35-7D44-A230-1F5EA49DF13B}" type="pres">
      <dgm:prSet presAssocID="{2B020CB7-B6B0-A64F-8CBB-C5BD30C58346}" presName="connectorText" presStyleLbl="sibTrans2D1" presStyleIdx="2" presStyleCnt="3"/>
      <dgm:spPr/>
    </dgm:pt>
    <dgm:pt modelId="{BEAB123D-B167-394C-BFDE-ABAC4DD87BBA}" type="pres">
      <dgm:prSet presAssocID="{DBC3226C-EDF9-4A4B-A0C1-051F2B4CB060}" presName="node" presStyleLbl="node1" presStyleIdx="3" presStyleCnt="4">
        <dgm:presLayoutVars>
          <dgm:bulletEnabled val="1"/>
        </dgm:presLayoutVars>
      </dgm:prSet>
      <dgm:spPr/>
    </dgm:pt>
  </dgm:ptLst>
  <dgm:cxnLst>
    <dgm:cxn modelId="{DB42DB0F-889B-044E-8454-393F3BBE1568}" type="presOf" srcId="{49DEE042-1926-7D42-923E-7C9D19409B50}" destId="{C605587D-A782-3D41-8E4D-71658B04F448}" srcOrd="0" destOrd="0" presId="urn:microsoft.com/office/officeart/2005/8/layout/process2"/>
    <dgm:cxn modelId="{639D5C23-6959-9144-9572-8F6F6BB48A21}" srcId="{847356F7-8B8D-D847-8685-25A570F5EFE8}" destId="{DBC3226C-EDF9-4A4B-A0C1-051F2B4CB060}" srcOrd="3" destOrd="0" parTransId="{AFAFA54C-E687-B047-8CFC-D73DFCE00F0B}" sibTransId="{FC180B54-D772-034F-BD16-29B7CFD4597C}"/>
    <dgm:cxn modelId="{641CED3C-0760-904D-A108-EBFEF0F78C6F}" type="presOf" srcId="{2B020CB7-B6B0-A64F-8CBB-C5BD30C58346}" destId="{82DA488A-5D35-7D44-A230-1F5EA49DF13B}" srcOrd="1" destOrd="0" presId="urn:microsoft.com/office/officeart/2005/8/layout/process2"/>
    <dgm:cxn modelId="{E3142050-32C2-E24B-A4E6-334560809846}" srcId="{847356F7-8B8D-D847-8685-25A570F5EFE8}" destId="{5170203F-76AF-5448-BEBD-F6002E55CA54}" srcOrd="1" destOrd="0" parTransId="{0914346B-C282-6C4C-9B18-6BAA49FEFDAE}" sibTransId="{49DEE042-1926-7D42-923E-7C9D19409B50}"/>
    <dgm:cxn modelId="{B8DBBF54-BF80-FA49-B109-2F8B72782CC3}" type="presOf" srcId="{5170203F-76AF-5448-BEBD-F6002E55CA54}" destId="{3AC3C968-CC7C-4B4F-96D6-515E0E572B20}" srcOrd="0" destOrd="0" presId="urn:microsoft.com/office/officeart/2005/8/layout/process2"/>
    <dgm:cxn modelId="{D616FE65-EE39-2D49-B616-599C1BDD4B2F}" type="presOf" srcId="{B7AF7A1F-315F-8340-B19E-CD0E95A51137}" destId="{B7358311-BDE3-F945-94ED-7DA36F41C387}" srcOrd="0" destOrd="0" presId="urn:microsoft.com/office/officeart/2005/8/layout/process2"/>
    <dgm:cxn modelId="{A787438A-E3A0-D647-9B53-61ECE09A86E2}" srcId="{847356F7-8B8D-D847-8685-25A570F5EFE8}" destId="{B7AF7A1F-315F-8340-B19E-CD0E95A51137}" srcOrd="0" destOrd="0" parTransId="{5E0BFDFD-65F4-4A4F-8E7A-A7225FE3D6FA}" sibTransId="{D639F096-16F3-AA45-878B-698186BA0581}"/>
    <dgm:cxn modelId="{B718F89B-E9E8-C44B-A73E-29C678954B14}" type="presOf" srcId="{49DEE042-1926-7D42-923E-7C9D19409B50}" destId="{5A8E0F04-3695-6C45-8472-8B33EBCE6DA9}" srcOrd="1" destOrd="0" presId="urn:microsoft.com/office/officeart/2005/8/layout/process2"/>
    <dgm:cxn modelId="{B624CEA9-F201-434E-9751-B2AA7F0DCF35}" type="presOf" srcId="{B2A48D16-661B-A145-AE81-3ACDD1817445}" destId="{2A6AD205-E7E2-5943-97B0-787FA0ABFC43}" srcOrd="0" destOrd="0" presId="urn:microsoft.com/office/officeart/2005/8/layout/process2"/>
    <dgm:cxn modelId="{5D27B3BF-68F6-0644-85EB-9083DA56A6B6}" srcId="{847356F7-8B8D-D847-8685-25A570F5EFE8}" destId="{B2A48D16-661B-A145-AE81-3ACDD1817445}" srcOrd="2" destOrd="0" parTransId="{23806B90-1AEC-9940-B3A0-024CF514383D}" sibTransId="{2B020CB7-B6B0-A64F-8CBB-C5BD30C58346}"/>
    <dgm:cxn modelId="{C4C646C4-E045-EE47-B3F2-0FB20E711FAB}" type="presOf" srcId="{D639F096-16F3-AA45-878B-698186BA0581}" destId="{ABD66CD8-7276-CA45-A75F-66AD25176C28}" srcOrd="0" destOrd="0" presId="urn:microsoft.com/office/officeart/2005/8/layout/process2"/>
    <dgm:cxn modelId="{6E09E9D3-35EF-1348-A9B1-EA0C0A33450E}" type="presOf" srcId="{847356F7-8B8D-D847-8685-25A570F5EFE8}" destId="{303E6C17-876E-CA45-9E11-85348053904C}" srcOrd="0" destOrd="0" presId="urn:microsoft.com/office/officeart/2005/8/layout/process2"/>
    <dgm:cxn modelId="{25FE1FDA-9D35-C149-9535-437D5753984B}" type="presOf" srcId="{DBC3226C-EDF9-4A4B-A0C1-051F2B4CB060}" destId="{BEAB123D-B167-394C-BFDE-ABAC4DD87BBA}" srcOrd="0" destOrd="0" presId="urn:microsoft.com/office/officeart/2005/8/layout/process2"/>
    <dgm:cxn modelId="{612DEFDB-2DBB-9244-AFFC-535BAF7B2C11}" type="presOf" srcId="{2B020CB7-B6B0-A64F-8CBB-C5BD30C58346}" destId="{016D0E20-49B7-9D4C-858C-C846D055055D}" srcOrd="0" destOrd="0" presId="urn:microsoft.com/office/officeart/2005/8/layout/process2"/>
    <dgm:cxn modelId="{41DD3BF8-BDB8-224C-BAFF-8FF9428C3702}" type="presOf" srcId="{D639F096-16F3-AA45-878B-698186BA0581}" destId="{931BFBF4-8C67-234E-B392-2830F45CC7C7}" srcOrd="1" destOrd="0" presId="urn:microsoft.com/office/officeart/2005/8/layout/process2"/>
    <dgm:cxn modelId="{78DEBB09-E641-D14E-BFB6-DC07692513B6}" type="presParOf" srcId="{303E6C17-876E-CA45-9E11-85348053904C}" destId="{B7358311-BDE3-F945-94ED-7DA36F41C387}" srcOrd="0" destOrd="0" presId="urn:microsoft.com/office/officeart/2005/8/layout/process2"/>
    <dgm:cxn modelId="{C37F0B65-F674-FD43-A2AE-168817B28802}" type="presParOf" srcId="{303E6C17-876E-CA45-9E11-85348053904C}" destId="{ABD66CD8-7276-CA45-A75F-66AD25176C28}" srcOrd="1" destOrd="0" presId="urn:microsoft.com/office/officeart/2005/8/layout/process2"/>
    <dgm:cxn modelId="{62CC113D-E1CD-5945-9540-F66847102DEE}" type="presParOf" srcId="{ABD66CD8-7276-CA45-A75F-66AD25176C28}" destId="{931BFBF4-8C67-234E-B392-2830F45CC7C7}" srcOrd="0" destOrd="0" presId="urn:microsoft.com/office/officeart/2005/8/layout/process2"/>
    <dgm:cxn modelId="{102C81EF-D3B6-1145-8652-CE40FD6D94BB}" type="presParOf" srcId="{303E6C17-876E-CA45-9E11-85348053904C}" destId="{3AC3C968-CC7C-4B4F-96D6-515E0E572B20}" srcOrd="2" destOrd="0" presId="urn:microsoft.com/office/officeart/2005/8/layout/process2"/>
    <dgm:cxn modelId="{FCDEF0B6-9FC8-0F40-8DFA-EF64763B885A}" type="presParOf" srcId="{303E6C17-876E-CA45-9E11-85348053904C}" destId="{C605587D-A782-3D41-8E4D-71658B04F448}" srcOrd="3" destOrd="0" presId="urn:microsoft.com/office/officeart/2005/8/layout/process2"/>
    <dgm:cxn modelId="{ED1646AB-238F-A145-A096-98B7BD229FEF}" type="presParOf" srcId="{C605587D-A782-3D41-8E4D-71658B04F448}" destId="{5A8E0F04-3695-6C45-8472-8B33EBCE6DA9}" srcOrd="0" destOrd="0" presId="urn:microsoft.com/office/officeart/2005/8/layout/process2"/>
    <dgm:cxn modelId="{10663D6A-0A34-A64E-B715-1619A12F3FF9}" type="presParOf" srcId="{303E6C17-876E-CA45-9E11-85348053904C}" destId="{2A6AD205-E7E2-5943-97B0-787FA0ABFC43}" srcOrd="4" destOrd="0" presId="urn:microsoft.com/office/officeart/2005/8/layout/process2"/>
    <dgm:cxn modelId="{A1508D9C-A43D-6146-B71C-682AA6D87E58}" type="presParOf" srcId="{303E6C17-876E-CA45-9E11-85348053904C}" destId="{016D0E20-49B7-9D4C-858C-C846D055055D}" srcOrd="5" destOrd="0" presId="urn:microsoft.com/office/officeart/2005/8/layout/process2"/>
    <dgm:cxn modelId="{CF6701EB-5F8F-C442-BD06-A7DB484E885C}" type="presParOf" srcId="{016D0E20-49B7-9D4C-858C-C846D055055D}" destId="{82DA488A-5D35-7D44-A230-1F5EA49DF13B}" srcOrd="0" destOrd="0" presId="urn:microsoft.com/office/officeart/2005/8/layout/process2"/>
    <dgm:cxn modelId="{D4DC0586-4200-8340-A3D5-26D3B2CF97EE}" type="presParOf" srcId="{303E6C17-876E-CA45-9E11-85348053904C}" destId="{BEAB123D-B167-394C-BFDE-ABAC4DD87BBA}"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D47D88-7348-B545-B6A5-8478A70C4A41}"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3FD2CE8D-C1AD-FE49-9CE8-D60B4A322CF5}">
      <dgm:prSet/>
      <dgm:spPr/>
      <dgm:t>
        <a:bodyPr/>
        <a:lstStyle/>
        <a:p>
          <a:r>
            <a:rPr lang="en-US" dirty="0"/>
            <a:t>Deploy code off-hours</a:t>
          </a:r>
        </a:p>
      </dgm:t>
    </dgm:pt>
    <dgm:pt modelId="{2E10E85E-0F31-0E47-BB6F-1670D46AD23A}" type="parTrans" cxnId="{587FAA10-674D-0243-B16C-7BB69D16BC86}">
      <dgm:prSet/>
      <dgm:spPr/>
      <dgm:t>
        <a:bodyPr/>
        <a:lstStyle/>
        <a:p>
          <a:endParaRPr lang="en-US"/>
        </a:p>
      </dgm:t>
    </dgm:pt>
    <dgm:pt modelId="{DEEC2B6E-EF83-474E-A063-23A9E710CE54}" type="sibTrans" cxnId="{587FAA10-674D-0243-B16C-7BB69D16BC86}">
      <dgm:prSet/>
      <dgm:spPr/>
      <dgm:t>
        <a:bodyPr/>
        <a:lstStyle/>
        <a:p>
          <a:endParaRPr lang="en-US"/>
        </a:p>
      </dgm:t>
    </dgm:pt>
    <dgm:pt modelId="{F7213761-626C-734C-AA78-B5E060D29934}">
      <dgm:prSet/>
      <dgm:spPr/>
      <dgm:t>
        <a:bodyPr/>
        <a:lstStyle/>
        <a:p>
          <a:r>
            <a:rPr lang="en-US"/>
            <a:t>Test site with low load</a:t>
          </a:r>
        </a:p>
      </dgm:t>
    </dgm:pt>
    <dgm:pt modelId="{0E9666C4-E35F-5741-970C-B10DB4B6B9F1}" type="parTrans" cxnId="{FB859F79-9396-2940-BAE4-DF1D6D101FCB}">
      <dgm:prSet/>
      <dgm:spPr/>
      <dgm:t>
        <a:bodyPr/>
        <a:lstStyle/>
        <a:p>
          <a:endParaRPr lang="en-US"/>
        </a:p>
      </dgm:t>
    </dgm:pt>
    <dgm:pt modelId="{31C3DBE7-1801-D54D-BC59-3EAD76E97B3C}" type="sibTrans" cxnId="{FB859F79-9396-2940-BAE4-DF1D6D101FCB}">
      <dgm:prSet/>
      <dgm:spPr/>
      <dgm:t>
        <a:bodyPr/>
        <a:lstStyle/>
        <a:p>
          <a:endParaRPr lang="en-US"/>
        </a:p>
      </dgm:t>
    </dgm:pt>
    <dgm:pt modelId="{733D6507-4495-FB4D-B818-E0D49C7834CB}">
      <dgm:prSet/>
      <dgm:spPr/>
      <dgm:t>
        <a:bodyPr/>
        <a:lstStyle/>
        <a:p>
          <a:r>
            <a:rPr lang="en-US"/>
            <a:t>It works!</a:t>
          </a:r>
        </a:p>
      </dgm:t>
    </dgm:pt>
    <dgm:pt modelId="{9722188D-63D3-AE4A-9BED-394EDAF37ED2}" type="parTrans" cxnId="{2EA96D0B-4BEF-8A42-A414-23095959549F}">
      <dgm:prSet/>
      <dgm:spPr/>
      <dgm:t>
        <a:bodyPr/>
        <a:lstStyle/>
        <a:p>
          <a:endParaRPr lang="en-US"/>
        </a:p>
      </dgm:t>
    </dgm:pt>
    <dgm:pt modelId="{ADDEE401-56E1-BD41-A76A-6F957CAF991E}" type="sibTrans" cxnId="{2EA96D0B-4BEF-8A42-A414-23095959549F}">
      <dgm:prSet/>
      <dgm:spPr/>
      <dgm:t>
        <a:bodyPr/>
        <a:lstStyle/>
        <a:p>
          <a:endParaRPr lang="en-US"/>
        </a:p>
      </dgm:t>
    </dgm:pt>
    <dgm:pt modelId="{9243DA3C-7F76-CE48-BEAE-29107B394E6E}">
      <dgm:prSet/>
      <dgm:spPr/>
      <dgm:t>
        <a:bodyPr/>
        <a:lstStyle/>
        <a:p>
          <a:r>
            <a:rPr lang="en-US"/>
            <a:t>Peak load comes</a:t>
          </a:r>
        </a:p>
      </dgm:t>
    </dgm:pt>
    <dgm:pt modelId="{FA63B7F2-6D1E-0747-980E-FD567C4BFA04}" type="parTrans" cxnId="{EAFFED8F-B623-7B4D-8289-93F0E5FD0EBE}">
      <dgm:prSet/>
      <dgm:spPr/>
      <dgm:t>
        <a:bodyPr/>
        <a:lstStyle/>
        <a:p>
          <a:endParaRPr lang="en-US"/>
        </a:p>
      </dgm:t>
    </dgm:pt>
    <dgm:pt modelId="{BE327B7D-6EDE-D141-A003-C1791C859FC6}" type="sibTrans" cxnId="{EAFFED8F-B623-7B4D-8289-93F0E5FD0EBE}">
      <dgm:prSet/>
      <dgm:spPr/>
      <dgm:t>
        <a:bodyPr/>
        <a:lstStyle/>
        <a:p>
          <a:endParaRPr lang="en-US"/>
        </a:p>
      </dgm:t>
    </dgm:pt>
    <dgm:pt modelId="{2345B089-7F84-D84E-87B8-D57C001F80BC}">
      <dgm:prSet/>
      <dgm:spPr/>
      <dgm:t>
        <a:bodyPr/>
        <a:lstStyle/>
        <a:p>
          <a:r>
            <a:rPr lang="en-US"/>
            <a:t>It fails!</a:t>
          </a:r>
        </a:p>
      </dgm:t>
    </dgm:pt>
    <dgm:pt modelId="{6D420DBF-3606-7B47-85B2-FBEC757D9008}" type="parTrans" cxnId="{8FCA66BB-D09D-0340-A547-B5B12EF3A0D8}">
      <dgm:prSet/>
      <dgm:spPr/>
      <dgm:t>
        <a:bodyPr/>
        <a:lstStyle/>
        <a:p>
          <a:endParaRPr lang="en-US"/>
        </a:p>
      </dgm:t>
    </dgm:pt>
    <dgm:pt modelId="{9857F37B-6AFB-BC43-8FCC-0E1E868391A6}" type="sibTrans" cxnId="{8FCA66BB-D09D-0340-A547-B5B12EF3A0D8}">
      <dgm:prSet/>
      <dgm:spPr/>
      <dgm:t>
        <a:bodyPr/>
        <a:lstStyle/>
        <a:p>
          <a:endParaRPr lang="en-US"/>
        </a:p>
      </dgm:t>
    </dgm:pt>
    <dgm:pt modelId="{3578BF8A-414E-CB4E-96B6-344271ED6C92}" type="pres">
      <dgm:prSet presAssocID="{0BD47D88-7348-B545-B6A5-8478A70C4A41}" presName="Name0" presStyleCnt="0">
        <dgm:presLayoutVars>
          <dgm:dir/>
          <dgm:resizeHandles val="exact"/>
        </dgm:presLayoutVars>
      </dgm:prSet>
      <dgm:spPr/>
    </dgm:pt>
    <dgm:pt modelId="{2B5E88E4-53CE-9445-9FA0-11C05D8DDF51}" type="pres">
      <dgm:prSet presAssocID="{3FD2CE8D-C1AD-FE49-9CE8-D60B4A322CF5}" presName="node" presStyleLbl="node1" presStyleIdx="0" presStyleCnt="5">
        <dgm:presLayoutVars>
          <dgm:bulletEnabled val="1"/>
        </dgm:presLayoutVars>
      </dgm:prSet>
      <dgm:spPr/>
    </dgm:pt>
    <dgm:pt modelId="{E1A53C34-CD7C-FE4B-BB84-EDD675FCCCFC}" type="pres">
      <dgm:prSet presAssocID="{DEEC2B6E-EF83-474E-A063-23A9E710CE54}" presName="sibTrans" presStyleLbl="sibTrans2D1" presStyleIdx="0" presStyleCnt="4"/>
      <dgm:spPr/>
    </dgm:pt>
    <dgm:pt modelId="{E31ACF25-0E56-A440-A7C0-24AD429472C2}" type="pres">
      <dgm:prSet presAssocID="{DEEC2B6E-EF83-474E-A063-23A9E710CE54}" presName="connectorText" presStyleLbl="sibTrans2D1" presStyleIdx="0" presStyleCnt="4"/>
      <dgm:spPr/>
    </dgm:pt>
    <dgm:pt modelId="{B7DBF52B-686D-AE4C-8399-30939E2E9C3E}" type="pres">
      <dgm:prSet presAssocID="{F7213761-626C-734C-AA78-B5E060D29934}" presName="node" presStyleLbl="node1" presStyleIdx="1" presStyleCnt="5">
        <dgm:presLayoutVars>
          <dgm:bulletEnabled val="1"/>
        </dgm:presLayoutVars>
      </dgm:prSet>
      <dgm:spPr/>
    </dgm:pt>
    <dgm:pt modelId="{9AB21227-471C-3B4B-ACB6-926468E47A5B}" type="pres">
      <dgm:prSet presAssocID="{31C3DBE7-1801-D54D-BC59-3EAD76E97B3C}" presName="sibTrans" presStyleLbl="sibTrans2D1" presStyleIdx="1" presStyleCnt="4"/>
      <dgm:spPr/>
    </dgm:pt>
    <dgm:pt modelId="{D6277E53-0783-AC4D-9D92-9288C7209440}" type="pres">
      <dgm:prSet presAssocID="{31C3DBE7-1801-D54D-BC59-3EAD76E97B3C}" presName="connectorText" presStyleLbl="sibTrans2D1" presStyleIdx="1" presStyleCnt="4"/>
      <dgm:spPr/>
    </dgm:pt>
    <dgm:pt modelId="{CD4EDABD-FB10-2640-B3AE-119C76A0E922}" type="pres">
      <dgm:prSet presAssocID="{733D6507-4495-FB4D-B818-E0D49C7834CB}" presName="node" presStyleLbl="node1" presStyleIdx="2" presStyleCnt="5">
        <dgm:presLayoutVars>
          <dgm:bulletEnabled val="1"/>
        </dgm:presLayoutVars>
      </dgm:prSet>
      <dgm:spPr/>
    </dgm:pt>
    <dgm:pt modelId="{A645BAD3-4072-6D45-A63E-B3E5EB97D6C0}" type="pres">
      <dgm:prSet presAssocID="{ADDEE401-56E1-BD41-A76A-6F957CAF991E}" presName="sibTrans" presStyleLbl="sibTrans2D1" presStyleIdx="2" presStyleCnt="4"/>
      <dgm:spPr/>
    </dgm:pt>
    <dgm:pt modelId="{693A6182-4980-EF43-A59F-6101FFF22BB7}" type="pres">
      <dgm:prSet presAssocID="{ADDEE401-56E1-BD41-A76A-6F957CAF991E}" presName="connectorText" presStyleLbl="sibTrans2D1" presStyleIdx="2" presStyleCnt="4"/>
      <dgm:spPr/>
    </dgm:pt>
    <dgm:pt modelId="{E2EF6536-DD82-8349-AE95-484357B66214}" type="pres">
      <dgm:prSet presAssocID="{9243DA3C-7F76-CE48-BEAE-29107B394E6E}" presName="node" presStyleLbl="node1" presStyleIdx="3" presStyleCnt="5">
        <dgm:presLayoutVars>
          <dgm:bulletEnabled val="1"/>
        </dgm:presLayoutVars>
      </dgm:prSet>
      <dgm:spPr/>
    </dgm:pt>
    <dgm:pt modelId="{DB37AE1E-2BDE-EF43-833B-5610A2EAA017}" type="pres">
      <dgm:prSet presAssocID="{BE327B7D-6EDE-D141-A003-C1791C859FC6}" presName="sibTrans" presStyleLbl="sibTrans2D1" presStyleIdx="3" presStyleCnt="4"/>
      <dgm:spPr/>
    </dgm:pt>
    <dgm:pt modelId="{0DCEA9FB-7995-1C41-8288-C8156CDCB3A8}" type="pres">
      <dgm:prSet presAssocID="{BE327B7D-6EDE-D141-A003-C1791C859FC6}" presName="connectorText" presStyleLbl="sibTrans2D1" presStyleIdx="3" presStyleCnt="4"/>
      <dgm:spPr/>
    </dgm:pt>
    <dgm:pt modelId="{2C654CD7-6F17-5946-BF1D-A300A2DDD41E}" type="pres">
      <dgm:prSet presAssocID="{2345B089-7F84-D84E-87B8-D57C001F80BC}" presName="node" presStyleLbl="node1" presStyleIdx="4" presStyleCnt="5">
        <dgm:presLayoutVars>
          <dgm:bulletEnabled val="1"/>
        </dgm:presLayoutVars>
      </dgm:prSet>
      <dgm:spPr/>
    </dgm:pt>
  </dgm:ptLst>
  <dgm:cxnLst>
    <dgm:cxn modelId="{8CD63000-01C4-E54D-8476-E3E2CF5B1457}" type="presOf" srcId="{DEEC2B6E-EF83-474E-A063-23A9E710CE54}" destId="{E31ACF25-0E56-A440-A7C0-24AD429472C2}" srcOrd="1" destOrd="0" presId="urn:microsoft.com/office/officeart/2005/8/layout/process1"/>
    <dgm:cxn modelId="{A3E0D501-6FE3-CD4D-A117-C9493CCCCA41}" type="presOf" srcId="{733D6507-4495-FB4D-B818-E0D49C7834CB}" destId="{CD4EDABD-FB10-2640-B3AE-119C76A0E922}" srcOrd="0" destOrd="0" presId="urn:microsoft.com/office/officeart/2005/8/layout/process1"/>
    <dgm:cxn modelId="{2EA96D0B-4BEF-8A42-A414-23095959549F}" srcId="{0BD47D88-7348-B545-B6A5-8478A70C4A41}" destId="{733D6507-4495-FB4D-B818-E0D49C7834CB}" srcOrd="2" destOrd="0" parTransId="{9722188D-63D3-AE4A-9BED-394EDAF37ED2}" sibTransId="{ADDEE401-56E1-BD41-A76A-6F957CAF991E}"/>
    <dgm:cxn modelId="{587FAA10-674D-0243-B16C-7BB69D16BC86}" srcId="{0BD47D88-7348-B545-B6A5-8478A70C4A41}" destId="{3FD2CE8D-C1AD-FE49-9CE8-D60B4A322CF5}" srcOrd="0" destOrd="0" parTransId="{2E10E85E-0F31-0E47-BB6F-1670D46AD23A}" sibTransId="{DEEC2B6E-EF83-474E-A063-23A9E710CE54}"/>
    <dgm:cxn modelId="{A9302720-DC88-2344-A5CD-8ED8E6DF9900}" type="presOf" srcId="{31C3DBE7-1801-D54D-BC59-3EAD76E97B3C}" destId="{D6277E53-0783-AC4D-9D92-9288C7209440}" srcOrd="1" destOrd="0" presId="urn:microsoft.com/office/officeart/2005/8/layout/process1"/>
    <dgm:cxn modelId="{63DE0127-0CA1-BE4D-A9DB-E2345CA58EEE}" type="presOf" srcId="{31C3DBE7-1801-D54D-BC59-3EAD76E97B3C}" destId="{9AB21227-471C-3B4B-ACB6-926468E47A5B}" srcOrd="0" destOrd="0" presId="urn:microsoft.com/office/officeart/2005/8/layout/process1"/>
    <dgm:cxn modelId="{C752AE4F-BF49-E04A-8312-98A97F2358F8}" type="presOf" srcId="{BE327B7D-6EDE-D141-A003-C1791C859FC6}" destId="{0DCEA9FB-7995-1C41-8288-C8156CDCB3A8}" srcOrd="1" destOrd="0" presId="urn:microsoft.com/office/officeart/2005/8/layout/process1"/>
    <dgm:cxn modelId="{3D3EAE70-CF6A-3B49-AA93-D89BBD27DD30}" type="presOf" srcId="{0BD47D88-7348-B545-B6A5-8478A70C4A41}" destId="{3578BF8A-414E-CB4E-96B6-344271ED6C92}" srcOrd="0" destOrd="0" presId="urn:microsoft.com/office/officeart/2005/8/layout/process1"/>
    <dgm:cxn modelId="{FB859F79-9396-2940-BAE4-DF1D6D101FCB}" srcId="{0BD47D88-7348-B545-B6A5-8478A70C4A41}" destId="{F7213761-626C-734C-AA78-B5E060D29934}" srcOrd="1" destOrd="0" parTransId="{0E9666C4-E35F-5741-970C-B10DB4B6B9F1}" sibTransId="{31C3DBE7-1801-D54D-BC59-3EAD76E97B3C}"/>
    <dgm:cxn modelId="{F6083B85-57CF-F048-B49C-BB97B1472C16}" type="presOf" srcId="{ADDEE401-56E1-BD41-A76A-6F957CAF991E}" destId="{693A6182-4980-EF43-A59F-6101FFF22BB7}" srcOrd="1" destOrd="0" presId="urn:microsoft.com/office/officeart/2005/8/layout/process1"/>
    <dgm:cxn modelId="{28F8388E-F86C-4D40-ABAC-A74DD60817A3}" type="presOf" srcId="{F7213761-626C-734C-AA78-B5E060D29934}" destId="{B7DBF52B-686D-AE4C-8399-30939E2E9C3E}" srcOrd="0" destOrd="0" presId="urn:microsoft.com/office/officeart/2005/8/layout/process1"/>
    <dgm:cxn modelId="{EAFFED8F-B623-7B4D-8289-93F0E5FD0EBE}" srcId="{0BD47D88-7348-B545-B6A5-8478A70C4A41}" destId="{9243DA3C-7F76-CE48-BEAE-29107B394E6E}" srcOrd="3" destOrd="0" parTransId="{FA63B7F2-6D1E-0747-980E-FD567C4BFA04}" sibTransId="{BE327B7D-6EDE-D141-A003-C1791C859FC6}"/>
    <dgm:cxn modelId="{236334AB-D3C8-304D-8517-A8D721543AD8}" type="presOf" srcId="{DEEC2B6E-EF83-474E-A063-23A9E710CE54}" destId="{E1A53C34-CD7C-FE4B-BB84-EDD675FCCCFC}" srcOrd="0" destOrd="0" presId="urn:microsoft.com/office/officeart/2005/8/layout/process1"/>
    <dgm:cxn modelId="{BDC391B1-C944-124A-8CDC-F4344F6F3023}" type="presOf" srcId="{ADDEE401-56E1-BD41-A76A-6F957CAF991E}" destId="{A645BAD3-4072-6D45-A63E-B3E5EB97D6C0}" srcOrd="0" destOrd="0" presId="urn:microsoft.com/office/officeart/2005/8/layout/process1"/>
    <dgm:cxn modelId="{8FCA66BB-D09D-0340-A547-B5B12EF3A0D8}" srcId="{0BD47D88-7348-B545-B6A5-8478A70C4A41}" destId="{2345B089-7F84-D84E-87B8-D57C001F80BC}" srcOrd="4" destOrd="0" parTransId="{6D420DBF-3606-7B47-85B2-FBEC757D9008}" sibTransId="{9857F37B-6AFB-BC43-8FCC-0E1E868391A6}"/>
    <dgm:cxn modelId="{8FE2F9C4-449C-2042-8D96-E2C4021B2D15}" type="presOf" srcId="{BE327B7D-6EDE-D141-A003-C1791C859FC6}" destId="{DB37AE1E-2BDE-EF43-833B-5610A2EAA017}" srcOrd="0" destOrd="0" presId="urn:microsoft.com/office/officeart/2005/8/layout/process1"/>
    <dgm:cxn modelId="{A5E914E3-D5A9-4A46-88A5-3E25D943691F}" type="presOf" srcId="{2345B089-7F84-D84E-87B8-D57C001F80BC}" destId="{2C654CD7-6F17-5946-BF1D-A300A2DDD41E}" srcOrd="0" destOrd="0" presId="urn:microsoft.com/office/officeart/2005/8/layout/process1"/>
    <dgm:cxn modelId="{8823B9F1-4299-1249-9665-5D11E5297C78}" type="presOf" srcId="{3FD2CE8D-C1AD-FE49-9CE8-D60B4A322CF5}" destId="{2B5E88E4-53CE-9445-9FA0-11C05D8DDF51}" srcOrd="0" destOrd="0" presId="urn:microsoft.com/office/officeart/2005/8/layout/process1"/>
    <dgm:cxn modelId="{07A9DBFC-1EBE-4A4A-B4D3-2DED140589BD}" type="presOf" srcId="{9243DA3C-7F76-CE48-BEAE-29107B394E6E}" destId="{E2EF6536-DD82-8349-AE95-484357B66214}" srcOrd="0" destOrd="0" presId="urn:microsoft.com/office/officeart/2005/8/layout/process1"/>
    <dgm:cxn modelId="{1914B205-63F8-A54E-ACD7-0077A2CF5778}" type="presParOf" srcId="{3578BF8A-414E-CB4E-96B6-344271ED6C92}" destId="{2B5E88E4-53CE-9445-9FA0-11C05D8DDF51}" srcOrd="0" destOrd="0" presId="urn:microsoft.com/office/officeart/2005/8/layout/process1"/>
    <dgm:cxn modelId="{31A938B1-A26D-5641-BED4-6BCBD42C9A86}" type="presParOf" srcId="{3578BF8A-414E-CB4E-96B6-344271ED6C92}" destId="{E1A53C34-CD7C-FE4B-BB84-EDD675FCCCFC}" srcOrd="1" destOrd="0" presId="urn:microsoft.com/office/officeart/2005/8/layout/process1"/>
    <dgm:cxn modelId="{57A67F28-40F6-794E-A048-5FD8F1DC71AE}" type="presParOf" srcId="{E1A53C34-CD7C-FE4B-BB84-EDD675FCCCFC}" destId="{E31ACF25-0E56-A440-A7C0-24AD429472C2}" srcOrd="0" destOrd="0" presId="urn:microsoft.com/office/officeart/2005/8/layout/process1"/>
    <dgm:cxn modelId="{AD61518F-4B0B-B34A-9AFB-E60304D679AF}" type="presParOf" srcId="{3578BF8A-414E-CB4E-96B6-344271ED6C92}" destId="{B7DBF52B-686D-AE4C-8399-30939E2E9C3E}" srcOrd="2" destOrd="0" presId="urn:microsoft.com/office/officeart/2005/8/layout/process1"/>
    <dgm:cxn modelId="{63A6DB10-F95C-934C-A6C2-48278F894CE5}" type="presParOf" srcId="{3578BF8A-414E-CB4E-96B6-344271ED6C92}" destId="{9AB21227-471C-3B4B-ACB6-926468E47A5B}" srcOrd="3" destOrd="0" presId="urn:microsoft.com/office/officeart/2005/8/layout/process1"/>
    <dgm:cxn modelId="{F4A446A0-7B6D-4547-BD63-AB923601A2D7}" type="presParOf" srcId="{9AB21227-471C-3B4B-ACB6-926468E47A5B}" destId="{D6277E53-0783-AC4D-9D92-9288C7209440}" srcOrd="0" destOrd="0" presId="urn:microsoft.com/office/officeart/2005/8/layout/process1"/>
    <dgm:cxn modelId="{DCBF1902-C56E-B84A-8AD3-F2AE0EBDFF22}" type="presParOf" srcId="{3578BF8A-414E-CB4E-96B6-344271ED6C92}" destId="{CD4EDABD-FB10-2640-B3AE-119C76A0E922}" srcOrd="4" destOrd="0" presId="urn:microsoft.com/office/officeart/2005/8/layout/process1"/>
    <dgm:cxn modelId="{A492D201-7396-A94E-A3F2-2625CB1B7B81}" type="presParOf" srcId="{3578BF8A-414E-CB4E-96B6-344271ED6C92}" destId="{A645BAD3-4072-6D45-A63E-B3E5EB97D6C0}" srcOrd="5" destOrd="0" presId="urn:microsoft.com/office/officeart/2005/8/layout/process1"/>
    <dgm:cxn modelId="{1261CFB7-C344-444B-9221-FCF809B8D632}" type="presParOf" srcId="{A645BAD3-4072-6D45-A63E-B3E5EB97D6C0}" destId="{693A6182-4980-EF43-A59F-6101FFF22BB7}" srcOrd="0" destOrd="0" presId="urn:microsoft.com/office/officeart/2005/8/layout/process1"/>
    <dgm:cxn modelId="{0A54C1EF-7184-774C-9141-DA0FFF57F4CB}" type="presParOf" srcId="{3578BF8A-414E-CB4E-96B6-344271ED6C92}" destId="{E2EF6536-DD82-8349-AE95-484357B66214}" srcOrd="6" destOrd="0" presId="urn:microsoft.com/office/officeart/2005/8/layout/process1"/>
    <dgm:cxn modelId="{0A518FC5-F077-7946-82B5-B55F1E0E7CCE}" type="presParOf" srcId="{3578BF8A-414E-CB4E-96B6-344271ED6C92}" destId="{DB37AE1E-2BDE-EF43-833B-5610A2EAA017}" srcOrd="7" destOrd="0" presId="urn:microsoft.com/office/officeart/2005/8/layout/process1"/>
    <dgm:cxn modelId="{C241257B-CBFC-924F-B7B8-4779FF696751}" type="presParOf" srcId="{DB37AE1E-2BDE-EF43-833B-5610A2EAA017}" destId="{0DCEA9FB-7995-1C41-8288-C8156CDCB3A8}" srcOrd="0" destOrd="0" presId="urn:microsoft.com/office/officeart/2005/8/layout/process1"/>
    <dgm:cxn modelId="{D060CABA-CDDD-7547-BE2C-51FD92AF1D80}" type="presParOf" srcId="{3578BF8A-414E-CB4E-96B6-344271ED6C92}" destId="{2C654CD7-6F17-5946-BF1D-A300A2DDD41E}"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6DD04E3-9F08-E544-A278-5A13C5950A5C}"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1B4510CE-768A-6D43-ACAB-C0C510AC7894}">
      <dgm:prSet/>
      <dgm:spPr/>
      <dgm:t>
        <a:bodyPr/>
        <a:lstStyle/>
        <a:p>
          <a:r>
            <a:rPr lang="en-US" dirty="0"/>
            <a:t>Server Tier/Application Performance</a:t>
          </a:r>
        </a:p>
      </dgm:t>
    </dgm:pt>
    <dgm:pt modelId="{1D499476-17FC-4644-99E6-21782ED4D52E}" type="parTrans" cxnId="{FEEE046C-53B5-904B-9D6B-5BE6CB4EFC40}">
      <dgm:prSet/>
      <dgm:spPr/>
      <dgm:t>
        <a:bodyPr/>
        <a:lstStyle/>
        <a:p>
          <a:endParaRPr lang="en-US"/>
        </a:p>
      </dgm:t>
    </dgm:pt>
    <dgm:pt modelId="{C2AC3B77-E173-CC40-92E2-431B040F3717}" type="sibTrans" cxnId="{FEEE046C-53B5-904B-9D6B-5BE6CB4EFC40}">
      <dgm:prSet/>
      <dgm:spPr/>
      <dgm:t>
        <a:bodyPr/>
        <a:lstStyle/>
        <a:p>
          <a:endParaRPr lang="en-US"/>
        </a:p>
      </dgm:t>
    </dgm:pt>
    <dgm:pt modelId="{1CCDA1CB-6F8D-6449-A3CC-494C92429344}">
      <dgm:prSet/>
      <dgm:spPr/>
      <dgm:t>
        <a:bodyPr/>
        <a:lstStyle/>
        <a:p>
          <a:r>
            <a:rPr lang="en-US" dirty="0"/>
            <a:t>Large numbers of “Identical” servers </a:t>
          </a:r>
        </a:p>
      </dgm:t>
    </dgm:pt>
    <dgm:pt modelId="{DF430FC4-BD33-E644-AFAB-954309A598B5}" type="parTrans" cxnId="{9F460E4F-F3D7-DE4E-9AC6-BDB63E70EA85}">
      <dgm:prSet/>
      <dgm:spPr/>
      <dgm:t>
        <a:bodyPr/>
        <a:lstStyle/>
        <a:p>
          <a:endParaRPr lang="en-US"/>
        </a:p>
      </dgm:t>
    </dgm:pt>
    <dgm:pt modelId="{D26455C7-33FF-8D48-901F-44C0C524A54F}" type="sibTrans" cxnId="{9F460E4F-F3D7-DE4E-9AC6-BDB63E70EA85}">
      <dgm:prSet/>
      <dgm:spPr/>
      <dgm:t>
        <a:bodyPr/>
        <a:lstStyle/>
        <a:p>
          <a:endParaRPr lang="en-US"/>
        </a:p>
      </dgm:t>
    </dgm:pt>
    <dgm:pt modelId="{A9FBDD24-303A-514F-9B65-1F99D8B9260B}">
      <dgm:prSet/>
      <dgm:spPr/>
      <dgm:t>
        <a:bodyPr/>
        <a:lstStyle/>
        <a:p>
          <a:r>
            <a:rPr lang="en-US"/>
            <a:t>Should perform the same</a:t>
          </a:r>
        </a:p>
      </dgm:t>
    </dgm:pt>
    <dgm:pt modelId="{B98398AA-4188-3941-862F-453DBD6E2C4A}" type="parTrans" cxnId="{0C95FF22-35EB-5241-851A-CEBA999147C6}">
      <dgm:prSet/>
      <dgm:spPr/>
      <dgm:t>
        <a:bodyPr/>
        <a:lstStyle/>
        <a:p>
          <a:endParaRPr lang="en-US"/>
        </a:p>
      </dgm:t>
    </dgm:pt>
    <dgm:pt modelId="{A9DA0673-9AC9-0947-B8B3-7AC4204205C1}" type="sibTrans" cxnId="{0C95FF22-35EB-5241-851A-CEBA999147C6}">
      <dgm:prSet/>
      <dgm:spPr/>
      <dgm:t>
        <a:bodyPr/>
        <a:lstStyle/>
        <a:p>
          <a:endParaRPr lang="en-US"/>
        </a:p>
      </dgm:t>
    </dgm:pt>
    <dgm:pt modelId="{C4EECA14-9EFE-034A-9387-3953A264C6BE}">
      <dgm:prSet/>
      <dgm:spPr/>
      <dgm:t>
        <a:bodyPr/>
        <a:lstStyle/>
        <a:p>
          <a:r>
            <a:rPr lang="en-US"/>
            <a:t>Sometimes they don’t </a:t>
          </a:r>
        </a:p>
      </dgm:t>
    </dgm:pt>
    <dgm:pt modelId="{D9D0EBD7-69EA-F84C-ACEC-7A3ECF97F8CD}" type="parTrans" cxnId="{9800CE9F-E177-4A41-94D7-933B468A7CF2}">
      <dgm:prSet/>
      <dgm:spPr/>
      <dgm:t>
        <a:bodyPr/>
        <a:lstStyle/>
        <a:p>
          <a:endParaRPr lang="en-US"/>
        </a:p>
      </dgm:t>
    </dgm:pt>
    <dgm:pt modelId="{A20122CD-1F6F-6A41-95BD-9C0477930BEE}" type="sibTrans" cxnId="{9800CE9F-E177-4A41-94D7-933B468A7CF2}">
      <dgm:prSet/>
      <dgm:spPr/>
      <dgm:t>
        <a:bodyPr/>
        <a:lstStyle/>
        <a:p>
          <a:endParaRPr lang="en-US"/>
        </a:p>
      </dgm:t>
    </dgm:pt>
    <dgm:pt modelId="{5254C98C-F79E-404B-A4D2-4D938FAB9089}">
      <dgm:prSet/>
      <dgm:spPr/>
      <dgm:t>
        <a:bodyPr/>
        <a:lstStyle/>
        <a:p>
          <a:r>
            <a:rPr lang="en-US" dirty="0"/>
            <a:t>Hard to See</a:t>
          </a:r>
        </a:p>
      </dgm:t>
    </dgm:pt>
    <dgm:pt modelId="{ACBEA436-8AD6-3741-A732-53F5E159AB54}" type="parTrans" cxnId="{B33A7FB5-8FEE-3B4E-857C-893236F3E9E5}">
      <dgm:prSet/>
      <dgm:spPr/>
      <dgm:t>
        <a:bodyPr/>
        <a:lstStyle/>
        <a:p>
          <a:endParaRPr lang="en-US"/>
        </a:p>
      </dgm:t>
    </dgm:pt>
    <dgm:pt modelId="{FBD7A83D-45DC-FB46-817F-0D4B1088FFEC}" type="sibTrans" cxnId="{B33A7FB5-8FEE-3B4E-857C-893236F3E9E5}">
      <dgm:prSet/>
      <dgm:spPr/>
      <dgm:t>
        <a:bodyPr/>
        <a:lstStyle/>
        <a:p>
          <a:endParaRPr lang="en-US"/>
        </a:p>
      </dgm:t>
    </dgm:pt>
    <dgm:pt modelId="{A9D1BB40-B4D7-2E48-91F7-6D26B24FCCD3}">
      <dgm:prSet/>
      <dgm:spPr/>
      <dgm:t>
        <a:bodyPr/>
        <a:lstStyle/>
        <a:p>
          <a:r>
            <a:rPr lang="en-US"/>
            <a:t>Statistics hide Issues</a:t>
          </a:r>
        </a:p>
      </dgm:t>
    </dgm:pt>
    <dgm:pt modelId="{DDB99C51-E1B1-074A-9951-754F97238E3F}" type="parTrans" cxnId="{794636F1-68FD-7D47-9FCA-9E23C5603E85}">
      <dgm:prSet/>
      <dgm:spPr/>
      <dgm:t>
        <a:bodyPr/>
        <a:lstStyle/>
        <a:p>
          <a:endParaRPr lang="en-US"/>
        </a:p>
      </dgm:t>
    </dgm:pt>
    <dgm:pt modelId="{C782C8EA-7187-9F47-A0EA-987FC70EA3DC}" type="sibTrans" cxnId="{794636F1-68FD-7D47-9FCA-9E23C5603E85}">
      <dgm:prSet/>
      <dgm:spPr/>
      <dgm:t>
        <a:bodyPr/>
        <a:lstStyle/>
        <a:p>
          <a:endParaRPr lang="en-US"/>
        </a:p>
      </dgm:t>
    </dgm:pt>
    <dgm:pt modelId="{707180C9-9E7C-D94A-BABF-92A0EFF8A52A}">
      <dgm:prSet/>
      <dgm:spPr/>
      <dgm:t>
        <a:bodyPr/>
        <a:lstStyle/>
        <a:p>
          <a:r>
            <a:rPr lang="en-US"/>
            <a:t>Too many metrics to track</a:t>
          </a:r>
        </a:p>
      </dgm:t>
    </dgm:pt>
    <dgm:pt modelId="{0CC8AEAE-D5E3-1C45-8552-4AA66DB7ED46}" type="parTrans" cxnId="{11C756DC-3FF8-9840-8DA0-199B4CB6F8D8}">
      <dgm:prSet/>
      <dgm:spPr/>
      <dgm:t>
        <a:bodyPr/>
        <a:lstStyle/>
        <a:p>
          <a:endParaRPr lang="en-US"/>
        </a:p>
      </dgm:t>
    </dgm:pt>
    <dgm:pt modelId="{A5227CC7-E5D1-614B-89DE-C65288A15B00}" type="sibTrans" cxnId="{11C756DC-3FF8-9840-8DA0-199B4CB6F8D8}">
      <dgm:prSet/>
      <dgm:spPr/>
      <dgm:t>
        <a:bodyPr/>
        <a:lstStyle/>
        <a:p>
          <a:endParaRPr lang="en-US"/>
        </a:p>
      </dgm:t>
    </dgm:pt>
    <dgm:pt modelId="{F9EA27E2-84A1-8E42-8808-FAC5AAEB7585}">
      <dgm:prSet/>
      <dgm:spPr/>
      <dgm:t>
        <a:bodyPr/>
        <a:lstStyle/>
        <a:p>
          <a:r>
            <a:rPr lang="en-US"/>
            <a:t>Errant servers missed</a:t>
          </a:r>
        </a:p>
      </dgm:t>
    </dgm:pt>
    <dgm:pt modelId="{1197B682-D2B7-3D4F-B87B-6BAB7066028A}" type="parTrans" cxnId="{B8A2A56B-6593-8C4B-B7DA-D6373CF8459E}">
      <dgm:prSet/>
      <dgm:spPr/>
      <dgm:t>
        <a:bodyPr/>
        <a:lstStyle/>
        <a:p>
          <a:endParaRPr lang="en-US"/>
        </a:p>
      </dgm:t>
    </dgm:pt>
    <dgm:pt modelId="{3BD53195-824E-B94C-A966-84089D1C4D17}" type="sibTrans" cxnId="{B8A2A56B-6593-8C4B-B7DA-D6373CF8459E}">
      <dgm:prSet/>
      <dgm:spPr/>
      <dgm:t>
        <a:bodyPr/>
        <a:lstStyle/>
        <a:p>
          <a:endParaRPr lang="en-US"/>
        </a:p>
      </dgm:t>
    </dgm:pt>
    <dgm:pt modelId="{D815FA12-CC21-9447-B334-EE43F6AA686A}">
      <dgm:prSet/>
      <dgm:spPr/>
      <dgm:t>
        <a:bodyPr/>
        <a:lstStyle/>
        <a:p>
          <a:r>
            <a:rPr lang="en-US" dirty="0"/>
            <a:t>Affected customers have bad experience </a:t>
          </a:r>
        </a:p>
      </dgm:t>
    </dgm:pt>
    <dgm:pt modelId="{01291EC6-4B9E-944B-B927-FC5A015E856B}" type="parTrans" cxnId="{B6AF059E-213C-8449-B68B-7DC622DA308E}">
      <dgm:prSet/>
      <dgm:spPr/>
      <dgm:t>
        <a:bodyPr/>
        <a:lstStyle/>
        <a:p>
          <a:endParaRPr lang="en-US"/>
        </a:p>
      </dgm:t>
    </dgm:pt>
    <dgm:pt modelId="{BB4932B0-52F6-6A4A-A944-AD8F9E901486}" type="sibTrans" cxnId="{B6AF059E-213C-8449-B68B-7DC622DA308E}">
      <dgm:prSet/>
      <dgm:spPr/>
      <dgm:t>
        <a:bodyPr/>
        <a:lstStyle/>
        <a:p>
          <a:endParaRPr lang="en-US"/>
        </a:p>
      </dgm:t>
    </dgm:pt>
    <dgm:pt modelId="{9A467440-7A33-E741-A331-9D10E2B4285A}" type="pres">
      <dgm:prSet presAssocID="{B6DD04E3-9F08-E544-A278-5A13C5950A5C}" presName="Name0" presStyleCnt="0">
        <dgm:presLayoutVars>
          <dgm:dir/>
          <dgm:animLvl val="lvl"/>
          <dgm:resizeHandles val="exact"/>
        </dgm:presLayoutVars>
      </dgm:prSet>
      <dgm:spPr/>
    </dgm:pt>
    <dgm:pt modelId="{F913C8CE-C91A-5848-8838-489FDE4B830B}" type="pres">
      <dgm:prSet presAssocID="{1B4510CE-768A-6D43-ACAB-C0C510AC7894}" presName="composite" presStyleCnt="0"/>
      <dgm:spPr/>
    </dgm:pt>
    <dgm:pt modelId="{39540EB5-0703-A840-95A5-1B0C188284C0}" type="pres">
      <dgm:prSet presAssocID="{1B4510CE-768A-6D43-ACAB-C0C510AC7894}" presName="parTx" presStyleLbl="alignNode1" presStyleIdx="0" presStyleCnt="2">
        <dgm:presLayoutVars>
          <dgm:chMax val="0"/>
          <dgm:chPref val="0"/>
          <dgm:bulletEnabled val="1"/>
        </dgm:presLayoutVars>
      </dgm:prSet>
      <dgm:spPr/>
    </dgm:pt>
    <dgm:pt modelId="{A5AFB563-0B13-AB47-8E03-BAD5B1E7F20B}" type="pres">
      <dgm:prSet presAssocID="{1B4510CE-768A-6D43-ACAB-C0C510AC7894}" presName="desTx" presStyleLbl="alignAccFollowNode1" presStyleIdx="0" presStyleCnt="2">
        <dgm:presLayoutVars>
          <dgm:bulletEnabled val="1"/>
        </dgm:presLayoutVars>
      </dgm:prSet>
      <dgm:spPr/>
    </dgm:pt>
    <dgm:pt modelId="{2EE600AE-AC92-C448-A99E-6D5FDB4778A4}" type="pres">
      <dgm:prSet presAssocID="{C2AC3B77-E173-CC40-92E2-431B040F3717}" presName="space" presStyleCnt="0"/>
      <dgm:spPr/>
    </dgm:pt>
    <dgm:pt modelId="{D6C74229-9262-DC41-8F2A-EF0E41836096}" type="pres">
      <dgm:prSet presAssocID="{5254C98C-F79E-404B-A4D2-4D938FAB9089}" presName="composite" presStyleCnt="0"/>
      <dgm:spPr/>
    </dgm:pt>
    <dgm:pt modelId="{2635A410-37A4-2349-A923-6E78DB665A7C}" type="pres">
      <dgm:prSet presAssocID="{5254C98C-F79E-404B-A4D2-4D938FAB9089}" presName="parTx" presStyleLbl="alignNode1" presStyleIdx="1" presStyleCnt="2">
        <dgm:presLayoutVars>
          <dgm:chMax val="0"/>
          <dgm:chPref val="0"/>
          <dgm:bulletEnabled val="1"/>
        </dgm:presLayoutVars>
      </dgm:prSet>
      <dgm:spPr/>
    </dgm:pt>
    <dgm:pt modelId="{4403898C-05C0-1F4A-8701-6D07AC6AD0D6}" type="pres">
      <dgm:prSet presAssocID="{5254C98C-F79E-404B-A4D2-4D938FAB9089}" presName="desTx" presStyleLbl="alignAccFollowNode1" presStyleIdx="1" presStyleCnt="2">
        <dgm:presLayoutVars>
          <dgm:bulletEnabled val="1"/>
        </dgm:presLayoutVars>
      </dgm:prSet>
      <dgm:spPr/>
    </dgm:pt>
  </dgm:ptLst>
  <dgm:cxnLst>
    <dgm:cxn modelId="{690B0E0C-01B3-9D4B-872A-1DDE61B80B7D}" type="presOf" srcId="{F9EA27E2-84A1-8E42-8808-FAC5AAEB7585}" destId="{4403898C-05C0-1F4A-8701-6D07AC6AD0D6}" srcOrd="0" destOrd="2" presId="urn:microsoft.com/office/officeart/2005/8/layout/hList1"/>
    <dgm:cxn modelId="{4FA2C20D-AB97-E64E-8F35-B7004907C2F6}" type="presOf" srcId="{A9D1BB40-B4D7-2E48-91F7-6D26B24FCCD3}" destId="{4403898C-05C0-1F4A-8701-6D07AC6AD0D6}" srcOrd="0" destOrd="0" presId="urn:microsoft.com/office/officeart/2005/8/layout/hList1"/>
    <dgm:cxn modelId="{90632012-FCFA-8446-B0D1-685F9EB37A98}" type="presOf" srcId="{A9FBDD24-303A-514F-9B65-1F99D8B9260B}" destId="{A5AFB563-0B13-AB47-8E03-BAD5B1E7F20B}" srcOrd="0" destOrd="1" presId="urn:microsoft.com/office/officeart/2005/8/layout/hList1"/>
    <dgm:cxn modelId="{EA2AC31A-7A59-BF47-9FD7-22686E3A8D69}" type="presOf" srcId="{707180C9-9E7C-D94A-BABF-92A0EFF8A52A}" destId="{4403898C-05C0-1F4A-8701-6D07AC6AD0D6}" srcOrd="0" destOrd="1" presId="urn:microsoft.com/office/officeart/2005/8/layout/hList1"/>
    <dgm:cxn modelId="{0C95FF22-35EB-5241-851A-CEBA999147C6}" srcId="{1B4510CE-768A-6D43-ACAB-C0C510AC7894}" destId="{A9FBDD24-303A-514F-9B65-1F99D8B9260B}" srcOrd="1" destOrd="0" parTransId="{B98398AA-4188-3941-862F-453DBD6E2C4A}" sibTransId="{A9DA0673-9AC9-0947-B8B3-7AC4204205C1}"/>
    <dgm:cxn modelId="{8BD7B224-F80D-A74E-A447-195DA220B524}" type="presOf" srcId="{5254C98C-F79E-404B-A4D2-4D938FAB9089}" destId="{2635A410-37A4-2349-A923-6E78DB665A7C}" srcOrd="0" destOrd="0" presId="urn:microsoft.com/office/officeart/2005/8/layout/hList1"/>
    <dgm:cxn modelId="{9F460E4F-F3D7-DE4E-9AC6-BDB63E70EA85}" srcId="{1B4510CE-768A-6D43-ACAB-C0C510AC7894}" destId="{1CCDA1CB-6F8D-6449-A3CC-494C92429344}" srcOrd="0" destOrd="0" parTransId="{DF430FC4-BD33-E644-AFAB-954309A598B5}" sibTransId="{D26455C7-33FF-8D48-901F-44C0C524A54F}"/>
    <dgm:cxn modelId="{4ACEFE5B-65E2-394A-A2FD-37918B8643FF}" type="presOf" srcId="{1B4510CE-768A-6D43-ACAB-C0C510AC7894}" destId="{39540EB5-0703-A840-95A5-1B0C188284C0}" srcOrd="0" destOrd="0" presId="urn:microsoft.com/office/officeart/2005/8/layout/hList1"/>
    <dgm:cxn modelId="{B8A2A56B-6593-8C4B-B7DA-D6373CF8459E}" srcId="{5254C98C-F79E-404B-A4D2-4D938FAB9089}" destId="{F9EA27E2-84A1-8E42-8808-FAC5AAEB7585}" srcOrd="2" destOrd="0" parTransId="{1197B682-D2B7-3D4F-B87B-6BAB7066028A}" sibTransId="{3BD53195-824E-B94C-A966-84089D1C4D17}"/>
    <dgm:cxn modelId="{FEEE046C-53B5-904B-9D6B-5BE6CB4EFC40}" srcId="{B6DD04E3-9F08-E544-A278-5A13C5950A5C}" destId="{1B4510CE-768A-6D43-ACAB-C0C510AC7894}" srcOrd="0" destOrd="0" parTransId="{1D499476-17FC-4644-99E6-21782ED4D52E}" sibTransId="{C2AC3B77-E173-CC40-92E2-431B040F3717}"/>
    <dgm:cxn modelId="{E44DB078-EE70-9542-90DE-B9DE5965DE93}" type="presOf" srcId="{D815FA12-CC21-9447-B334-EE43F6AA686A}" destId="{4403898C-05C0-1F4A-8701-6D07AC6AD0D6}" srcOrd="0" destOrd="3" presId="urn:microsoft.com/office/officeart/2005/8/layout/hList1"/>
    <dgm:cxn modelId="{EC4B0985-0382-FC44-A3E1-3082B714BFA8}" type="presOf" srcId="{C4EECA14-9EFE-034A-9387-3953A264C6BE}" destId="{A5AFB563-0B13-AB47-8E03-BAD5B1E7F20B}" srcOrd="0" destOrd="2" presId="urn:microsoft.com/office/officeart/2005/8/layout/hList1"/>
    <dgm:cxn modelId="{B6AF059E-213C-8449-B68B-7DC622DA308E}" srcId="{5254C98C-F79E-404B-A4D2-4D938FAB9089}" destId="{D815FA12-CC21-9447-B334-EE43F6AA686A}" srcOrd="3" destOrd="0" parTransId="{01291EC6-4B9E-944B-B927-FC5A015E856B}" sibTransId="{BB4932B0-52F6-6A4A-A944-AD8F9E901486}"/>
    <dgm:cxn modelId="{9800CE9F-E177-4A41-94D7-933B468A7CF2}" srcId="{1B4510CE-768A-6D43-ACAB-C0C510AC7894}" destId="{C4EECA14-9EFE-034A-9387-3953A264C6BE}" srcOrd="2" destOrd="0" parTransId="{D9D0EBD7-69EA-F84C-ACEC-7A3ECF97F8CD}" sibTransId="{A20122CD-1F6F-6A41-95BD-9C0477930BEE}"/>
    <dgm:cxn modelId="{B33A7FB5-8FEE-3B4E-857C-893236F3E9E5}" srcId="{B6DD04E3-9F08-E544-A278-5A13C5950A5C}" destId="{5254C98C-F79E-404B-A4D2-4D938FAB9089}" srcOrd="1" destOrd="0" parTransId="{ACBEA436-8AD6-3741-A732-53F5E159AB54}" sibTransId="{FBD7A83D-45DC-FB46-817F-0D4B1088FFEC}"/>
    <dgm:cxn modelId="{11C756DC-3FF8-9840-8DA0-199B4CB6F8D8}" srcId="{5254C98C-F79E-404B-A4D2-4D938FAB9089}" destId="{707180C9-9E7C-D94A-BABF-92A0EFF8A52A}" srcOrd="1" destOrd="0" parTransId="{0CC8AEAE-D5E3-1C45-8552-4AA66DB7ED46}" sibTransId="{A5227CC7-E5D1-614B-89DE-C65288A15B00}"/>
    <dgm:cxn modelId="{794636F1-68FD-7D47-9FCA-9E23C5603E85}" srcId="{5254C98C-F79E-404B-A4D2-4D938FAB9089}" destId="{A9D1BB40-B4D7-2E48-91F7-6D26B24FCCD3}" srcOrd="0" destOrd="0" parTransId="{DDB99C51-E1B1-074A-9951-754F97238E3F}" sibTransId="{C782C8EA-7187-9F47-A0EA-987FC70EA3DC}"/>
    <dgm:cxn modelId="{52506AF3-58F2-4C42-A383-AD2C010F68D9}" type="presOf" srcId="{B6DD04E3-9F08-E544-A278-5A13C5950A5C}" destId="{9A467440-7A33-E741-A331-9D10E2B4285A}" srcOrd="0" destOrd="0" presId="urn:microsoft.com/office/officeart/2005/8/layout/hList1"/>
    <dgm:cxn modelId="{67D358FA-05B0-574D-B686-4961D49A3721}" type="presOf" srcId="{1CCDA1CB-6F8D-6449-A3CC-494C92429344}" destId="{A5AFB563-0B13-AB47-8E03-BAD5B1E7F20B}" srcOrd="0" destOrd="0" presId="urn:microsoft.com/office/officeart/2005/8/layout/hList1"/>
    <dgm:cxn modelId="{871BA8E2-3B9C-374F-90AA-C7A4F466A057}" type="presParOf" srcId="{9A467440-7A33-E741-A331-9D10E2B4285A}" destId="{F913C8CE-C91A-5848-8838-489FDE4B830B}" srcOrd="0" destOrd="0" presId="urn:microsoft.com/office/officeart/2005/8/layout/hList1"/>
    <dgm:cxn modelId="{5210B443-E7BF-A346-A4EA-95FC63EB88ED}" type="presParOf" srcId="{F913C8CE-C91A-5848-8838-489FDE4B830B}" destId="{39540EB5-0703-A840-95A5-1B0C188284C0}" srcOrd="0" destOrd="0" presId="urn:microsoft.com/office/officeart/2005/8/layout/hList1"/>
    <dgm:cxn modelId="{88FA8761-779C-2B49-9A13-2D71AAA17490}" type="presParOf" srcId="{F913C8CE-C91A-5848-8838-489FDE4B830B}" destId="{A5AFB563-0B13-AB47-8E03-BAD5B1E7F20B}" srcOrd="1" destOrd="0" presId="urn:microsoft.com/office/officeart/2005/8/layout/hList1"/>
    <dgm:cxn modelId="{4CDD37C4-2554-1C4C-8BF6-663FB953E3C1}" type="presParOf" srcId="{9A467440-7A33-E741-A331-9D10E2B4285A}" destId="{2EE600AE-AC92-C448-A99E-6D5FDB4778A4}" srcOrd="1" destOrd="0" presId="urn:microsoft.com/office/officeart/2005/8/layout/hList1"/>
    <dgm:cxn modelId="{9A9F7C0A-9979-D84A-B2AC-4CB0E2581AF6}" type="presParOf" srcId="{9A467440-7A33-E741-A331-9D10E2B4285A}" destId="{D6C74229-9262-DC41-8F2A-EF0E41836096}" srcOrd="2" destOrd="0" presId="urn:microsoft.com/office/officeart/2005/8/layout/hList1"/>
    <dgm:cxn modelId="{68B7423A-8D6B-1E40-AE30-2E2DA5CFBFAE}" type="presParOf" srcId="{D6C74229-9262-DC41-8F2A-EF0E41836096}" destId="{2635A410-37A4-2349-A923-6E78DB665A7C}" srcOrd="0" destOrd="0" presId="urn:microsoft.com/office/officeart/2005/8/layout/hList1"/>
    <dgm:cxn modelId="{47C6FBD5-1165-634B-BA70-E5F36CB2B9DF}" type="presParOf" srcId="{D6C74229-9262-DC41-8F2A-EF0E41836096}" destId="{4403898C-05C0-1F4A-8701-6D07AC6AD0D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878A238-83C8-5A4F-AF9F-AA3E301559FC}"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9D8642F0-D6CA-3446-9D3B-68028B233FE5}">
      <dgm:prSet/>
      <dgm:spPr/>
      <dgm:t>
        <a:bodyPr/>
        <a:lstStyle/>
        <a:p>
          <a:pPr rtl="0"/>
          <a:r>
            <a:rPr lang="en-US"/>
            <a:t>Pick an algorithm &amp; model</a:t>
          </a:r>
        </a:p>
      </dgm:t>
    </dgm:pt>
    <dgm:pt modelId="{A58E4066-1330-5B4B-820E-2A9F97AE9E3E}" type="parTrans" cxnId="{0FAF09DD-A2FB-5740-8039-326035ABC429}">
      <dgm:prSet/>
      <dgm:spPr/>
      <dgm:t>
        <a:bodyPr/>
        <a:lstStyle/>
        <a:p>
          <a:endParaRPr lang="en-US"/>
        </a:p>
      </dgm:t>
    </dgm:pt>
    <dgm:pt modelId="{47EE37A2-E1E0-044F-8C9C-B0ECDFDA8E86}" type="sibTrans" cxnId="{0FAF09DD-A2FB-5740-8039-326035ABC429}">
      <dgm:prSet/>
      <dgm:spPr/>
      <dgm:t>
        <a:bodyPr/>
        <a:lstStyle/>
        <a:p>
          <a:endParaRPr lang="en-US"/>
        </a:p>
      </dgm:t>
    </dgm:pt>
    <dgm:pt modelId="{6610D568-7987-554D-901E-8EDC595677FB}">
      <dgm:prSet/>
      <dgm:spPr/>
      <dgm:t>
        <a:bodyPr/>
        <a:lstStyle/>
        <a:p>
          <a:pPr rtl="0"/>
          <a:r>
            <a:rPr lang="en-US"/>
            <a:t>Feature engineering</a:t>
          </a:r>
        </a:p>
      </dgm:t>
    </dgm:pt>
    <dgm:pt modelId="{92BA252C-F29B-494D-AC6D-BE87B9703FA1}" type="parTrans" cxnId="{56264FB2-30B8-EF40-B929-5F16128313E3}">
      <dgm:prSet/>
      <dgm:spPr/>
      <dgm:t>
        <a:bodyPr/>
        <a:lstStyle/>
        <a:p>
          <a:endParaRPr lang="en-US"/>
        </a:p>
      </dgm:t>
    </dgm:pt>
    <dgm:pt modelId="{EBDD61CE-A78D-D544-9CDF-0D14E817A9EA}" type="sibTrans" cxnId="{56264FB2-30B8-EF40-B929-5F16128313E3}">
      <dgm:prSet/>
      <dgm:spPr/>
      <dgm:t>
        <a:bodyPr/>
        <a:lstStyle/>
        <a:p>
          <a:endParaRPr lang="en-US"/>
        </a:p>
      </dgm:t>
    </dgm:pt>
    <dgm:pt modelId="{4FA3C3B9-3F86-104B-94DF-471C6E46D07D}">
      <dgm:prSet/>
      <dgm:spPr/>
      <dgm:t>
        <a:bodyPr/>
        <a:lstStyle/>
        <a:p>
          <a:pPr rtl="0"/>
          <a:r>
            <a:rPr lang="en-US"/>
            <a:t>Data wrangling</a:t>
          </a:r>
        </a:p>
      </dgm:t>
    </dgm:pt>
    <dgm:pt modelId="{41B2F224-6AC9-714F-AAE6-8007F5833015}" type="parTrans" cxnId="{ED7A728A-A517-5F4E-8603-9DC50B250EA4}">
      <dgm:prSet/>
      <dgm:spPr/>
      <dgm:t>
        <a:bodyPr/>
        <a:lstStyle/>
        <a:p>
          <a:endParaRPr lang="en-US"/>
        </a:p>
      </dgm:t>
    </dgm:pt>
    <dgm:pt modelId="{BDE7EDCC-1162-184A-B90D-5C82DA154339}" type="sibTrans" cxnId="{ED7A728A-A517-5F4E-8603-9DC50B250EA4}">
      <dgm:prSet/>
      <dgm:spPr/>
      <dgm:t>
        <a:bodyPr/>
        <a:lstStyle/>
        <a:p>
          <a:endParaRPr lang="en-US"/>
        </a:p>
      </dgm:t>
    </dgm:pt>
    <dgm:pt modelId="{FE43450B-9768-C746-9E30-C3F341C8F78E}">
      <dgm:prSet/>
      <dgm:spPr/>
      <dgm:t>
        <a:bodyPr/>
        <a:lstStyle/>
        <a:p>
          <a:pPr rtl="0"/>
          <a:r>
            <a:rPr lang="en-US"/>
            <a:t>Training set</a:t>
          </a:r>
        </a:p>
      </dgm:t>
    </dgm:pt>
    <dgm:pt modelId="{54544760-DDCE-EF49-8874-13E3D6CE7687}" type="parTrans" cxnId="{A3664989-384E-5A42-88F0-751C3277289D}">
      <dgm:prSet/>
      <dgm:spPr/>
      <dgm:t>
        <a:bodyPr/>
        <a:lstStyle/>
        <a:p>
          <a:endParaRPr lang="en-US"/>
        </a:p>
      </dgm:t>
    </dgm:pt>
    <dgm:pt modelId="{5C6C0718-1D15-BF43-B7C6-DE2C43F1EA0D}" type="sibTrans" cxnId="{A3664989-384E-5A42-88F0-751C3277289D}">
      <dgm:prSet/>
      <dgm:spPr/>
      <dgm:t>
        <a:bodyPr/>
        <a:lstStyle/>
        <a:p>
          <a:endParaRPr lang="en-US"/>
        </a:p>
      </dgm:t>
    </dgm:pt>
    <dgm:pt modelId="{B3D3B0FE-DEA1-E64F-A499-854741451638}">
      <dgm:prSet/>
      <dgm:spPr/>
      <dgm:t>
        <a:bodyPr/>
        <a:lstStyle/>
        <a:p>
          <a:pPr rtl="0"/>
          <a:r>
            <a:rPr lang="en-US"/>
            <a:t>Productionizing</a:t>
          </a:r>
        </a:p>
      </dgm:t>
    </dgm:pt>
    <dgm:pt modelId="{670BCE2F-E990-F04C-BB1C-CA93FCB9DAB0}" type="parTrans" cxnId="{267AC9E2-E130-6147-9076-DA41577F3C18}">
      <dgm:prSet/>
      <dgm:spPr/>
      <dgm:t>
        <a:bodyPr/>
        <a:lstStyle/>
        <a:p>
          <a:endParaRPr lang="en-US"/>
        </a:p>
      </dgm:t>
    </dgm:pt>
    <dgm:pt modelId="{D9BF6974-6979-584F-9CB3-560053775E3B}" type="sibTrans" cxnId="{267AC9E2-E130-6147-9076-DA41577F3C18}">
      <dgm:prSet/>
      <dgm:spPr/>
      <dgm:t>
        <a:bodyPr/>
        <a:lstStyle/>
        <a:p>
          <a:endParaRPr lang="en-US"/>
        </a:p>
      </dgm:t>
    </dgm:pt>
    <dgm:pt modelId="{7CE2C225-72C9-754F-A9D8-851244892514}" type="pres">
      <dgm:prSet presAssocID="{6878A238-83C8-5A4F-AF9F-AA3E301559FC}" presName="diagram" presStyleCnt="0">
        <dgm:presLayoutVars>
          <dgm:dir/>
          <dgm:resizeHandles val="exact"/>
        </dgm:presLayoutVars>
      </dgm:prSet>
      <dgm:spPr/>
    </dgm:pt>
    <dgm:pt modelId="{B4C58D0C-DC27-234C-8CB1-129658405E32}" type="pres">
      <dgm:prSet presAssocID="{9D8642F0-D6CA-3446-9D3B-68028B233FE5}" presName="node" presStyleLbl="node1" presStyleIdx="0" presStyleCnt="5">
        <dgm:presLayoutVars>
          <dgm:bulletEnabled val="1"/>
        </dgm:presLayoutVars>
      </dgm:prSet>
      <dgm:spPr/>
    </dgm:pt>
    <dgm:pt modelId="{381FD045-1BB6-B748-98F8-1C1C5E2EADAE}" type="pres">
      <dgm:prSet presAssocID="{47EE37A2-E1E0-044F-8C9C-B0ECDFDA8E86}" presName="sibTrans" presStyleCnt="0"/>
      <dgm:spPr/>
    </dgm:pt>
    <dgm:pt modelId="{23F27DA6-F3D7-F14C-B54C-DDA1EF894A14}" type="pres">
      <dgm:prSet presAssocID="{6610D568-7987-554D-901E-8EDC595677FB}" presName="node" presStyleLbl="node1" presStyleIdx="1" presStyleCnt="5">
        <dgm:presLayoutVars>
          <dgm:bulletEnabled val="1"/>
        </dgm:presLayoutVars>
      </dgm:prSet>
      <dgm:spPr/>
    </dgm:pt>
    <dgm:pt modelId="{33C55C12-889E-5B43-92EC-99D3C9F3C2B1}" type="pres">
      <dgm:prSet presAssocID="{EBDD61CE-A78D-D544-9CDF-0D14E817A9EA}" presName="sibTrans" presStyleCnt="0"/>
      <dgm:spPr/>
    </dgm:pt>
    <dgm:pt modelId="{02581FC2-4870-FC46-BC71-62A8AD5CC35C}" type="pres">
      <dgm:prSet presAssocID="{4FA3C3B9-3F86-104B-94DF-471C6E46D07D}" presName="node" presStyleLbl="node1" presStyleIdx="2" presStyleCnt="5">
        <dgm:presLayoutVars>
          <dgm:bulletEnabled val="1"/>
        </dgm:presLayoutVars>
      </dgm:prSet>
      <dgm:spPr/>
    </dgm:pt>
    <dgm:pt modelId="{5178169C-A4EE-B341-8E98-60FBC7249CC5}" type="pres">
      <dgm:prSet presAssocID="{BDE7EDCC-1162-184A-B90D-5C82DA154339}" presName="sibTrans" presStyleCnt="0"/>
      <dgm:spPr/>
    </dgm:pt>
    <dgm:pt modelId="{BFB88B9C-7316-A041-BFE0-CF0F546FC5B8}" type="pres">
      <dgm:prSet presAssocID="{FE43450B-9768-C746-9E30-C3F341C8F78E}" presName="node" presStyleLbl="node1" presStyleIdx="3" presStyleCnt="5">
        <dgm:presLayoutVars>
          <dgm:bulletEnabled val="1"/>
        </dgm:presLayoutVars>
      </dgm:prSet>
      <dgm:spPr/>
    </dgm:pt>
    <dgm:pt modelId="{300A7900-74EE-EA46-B91C-0E564E62350E}" type="pres">
      <dgm:prSet presAssocID="{5C6C0718-1D15-BF43-B7C6-DE2C43F1EA0D}" presName="sibTrans" presStyleCnt="0"/>
      <dgm:spPr/>
    </dgm:pt>
    <dgm:pt modelId="{9E03CE7B-8612-614F-A578-0EB428B79EFD}" type="pres">
      <dgm:prSet presAssocID="{B3D3B0FE-DEA1-E64F-A499-854741451638}" presName="node" presStyleLbl="node1" presStyleIdx="4" presStyleCnt="5">
        <dgm:presLayoutVars>
          <dgm:bulletEnabled val="1"/>
        </dgm:presLayoutVars>
      </dgm:prSet>
      <dgm:spPr/>
    </dgm:pt>
  </dgm:ptLst>
  <dgm:cxnLst>
    <dgm:cxn modelId="{DF98E015-357E-6B42-B4DA-6B116E0F5171}" type="presOf" srcId="{6878A238-83C8-5A4F-AF9F-AA3E301559FC}" destId="{7CE2C225-72C9-754F-A9D8-851244892514}" srcOrd="0" destOrd="0" presId="urn:microsoft.com/office/officeart/2005/8/layout/default"/>
    <dgm:cxn modelId="{7D9AB127-25FE-F542-98D6-6836428BF333}" type="presOf" srcId="{4FA3C3B9-3F86-104B-94DF-471C6E46D07D}" destId="{02581FC2-4870-FC46-BC71-62A8AD5CC35C}" srcOrd="0" destOrd="0" presId="urn:microsoft.com/office/officeart/2005/8/layout/default"/>
    <dgm:cxn modelId="{328E7073-5DE3-274C-8CF2-D09EFD8F5805}" type="presOf" srcId="{6610D568-7987-554D-901E-8EDC595677FB}" destId="{23F27DA6-F3D7-F14C-B54C-DDA1EF894A14}" srcOrd="0" destOrd="0" presId="urn:microsoft.com/office/officeart/2005/8/layout/default"/>
    <dgm:cxn modelId="{A3664989-384E-5A42-88F0-751C3277289D}" srcId="{6878A238-83C8-5A4F-AF9F-AA3E301559FC}" destId="{FE43450B-9768-C746-9E30-C3F341C8F78E}" srcOrd="3" destOrd="0" parTransId="{54544760-DDCE-EF49-8874-13E3D6CE7687}" sibTransId="{5C6C0718-1D15-BF43-B7C6-DE2C43F1EA0D}"/>
    <dgm:cxn modelId="{ED7A728A-A517-5F4E-8603-9DC50B250EA4}" srcId="{6878A238-83C8-5A4F-AF9F-AA3E301559FC}" destId="{4FA3C3B9-3F86-104B-94DF-471C6E46D07D}" srcOrd="2" destOrd="0" parTransId="{41B2F224-6AC9-714F-AAE6-8007F5833015}" sibTransId="{BDE7EDCC-1162-184A-B90D-5C82DA154339}"/>
    <dgm:cxn modelId="{56264FB2-30B8-EF40-B929-5F16128313E3}" srcId="{6878A238-83C8-5A4F-AF9F-AA3E301559FC}" destId="{6610D568-7987-554D-901E-8EDC595677FB}" srcOrd="1" destOrd="0" parTransId="{92BA252C-F29B-494D-AC6D-BE87B9703FA1}" sibTransId="{EBDD61CE-A78D-D544-9CDF-0D14E817A9EA}"/>
    <dgm:cxn modelId="{3F774FC1-B7FD-2343-84F6-65EDE6AF6C60}" type="presOf" srcId="{9D8642F0-D6CA-3446-9D3B-68028B233FE5}" destId="{B4C58D0C-DC27-234C-8CB1-129658405E32}" srcOrd="0" destOrd="0" presId="urn:microsoft.com/office/officeart/2005/8/layout/default"/>
    <dgm:cxn modelId="{568B1DCB-A6A7-1146-80E2-2A22E4A90A09}" type="presOf" srcId="{FE43450B-9768-C746-9E30-C3F341C8F78E}" destId="{BFB88B9C-7316-A041-BFE0-CF0F546FC5B8}" srcOrd="0" destOrd="0" presId="urn:microsoft.com/office/officeart/2005/8/layout/default"/>
    <dgm:cxn modelId="{569C5ECD-E843-0F4B-B54B-F3744977C4C9}" type="presOf" srcId="{B3D3B0FE-DEA1-E64F-A499-854741451638}" destId="{9E03CE7B-8612-614F-A578-0EB428B79EFD}" srcOrd="0" destOrd="0" presId="urn:microsoft.com/office/officeart/2005/8/layout/default"/>
    <dgm:cxn modelId="{0FAF09DD-A2FB-5740-8039-326035ABC429}" srcId="{6878A238-83C8-5A4F-AF9F-AA3E301559FC}" destId="{9D8642F0-D6CA-3446-9D3B-68028B233FE5}" srcOrd="0" destOrd="0" parTransId="{A58E4066-1330-5B4B-820E-2A9F97AE9E3E}" sibTransId="{47EE37A2-E1E0-044F-8C9C-B0ECDFDA8E86}"/>
    <dgm:cxn modelId="{267AC9E2-E130-6147-9076-DA41577F3C18}" srcId="{6878A238-83C8-5A4F-AF9F-AA3E301559FC}" destId="{B3D3B0FE-DEA1-E64F-A499-854741451638}" srcOrd="4" destOrd="0" parTransId="{670BCE2F-E990-F04C-BB1C-CA93FCB9DAB0}" sibTransId="{D9BF6974-6979-584F-9CB3-560053775E3B}"/>
    <dgm:cxn modelId="{ED99C907-F1A2-BB4A-8902-50C5A05406A6}" type="presParOf" srcId="{7CE2C225-72C9-754F-A9D8-851244892514}" destId="{B4C58D0C-DC27-234C-8CB1-129658405E32}" srcOrd="0" destOrd="0" presId="urn:microsoft.com/office/officeart/2005/8/layout/default"/>
    <dgm:cxn modelId="{0953A482-F1A6-7640-A246-E5FB6D8E97F7}" type="presParOf" srcId="{7CE2C225-72C9-754F-A9D8-851244892514}" destId="{381FD045-1BB6-B748-98F8-1C1C5E2EADAE}" srcOrd="1" destOrd="0" presId="urn:microsoft.com/office/officeart/2005/8/layout/default"/>
    <dgm:cxn modelId="{3A9F0644-B068-B945-BEBB-FEA49BB24D15}" type="presParOf" srcId="{7CE2C225-72C9-754F-A9D8-851244892514}" destId="{23F27DA6-F3D7-F14C-B54C-DDA1EF894A14}" srcOrd="2" destOrd="0" presId="urn:microsoft.com/office/officeart/2005/8/layout/default"/>
    <dgm:cxn modelId="{2149179A-19E6-2B48-80BE-43703FCD888F}" type="presParOf" srcId="{7CE2C225-72C9-754F-A9D8-851244892514}" destId="{33C55C12-889E-5B43-92EC-99D3C9F3C2B1}" srcOrd="3" destOrd="0" presId="urn:microsoft.com/office/officeart/2005/8/layout/default"/>
    <dgm:cxn modelId="{4B455D08-35C4-1F47-BFC8-06123EA62271}" type="presParOf" srcId="{7CE2C225-72C9-754F-A9D8-851244892514}" destId="{02581FC2-4870-FC46-BC71-62A8AD5CC35C}" srcOrd="4" destOrd="0" presId="urn:microsoft.com/office/officeart/2005/8/layout/default"/>
    <dgm:cxn modelId="{B0AD7379-A7EC-B245-8C46-1502C41DCAFD}" type="presParOf" srcId="{7CE2C225-72C9-754F-A9D8-851244892514}" destId="{5178169C-A4EE-B341-8E98-60FBC7249CC5}" srcOrd="5" destOrd="0" presId="urn:microsoft.com/office/officeart/2005/8/layout/default"/>
    <dgm:cxn modelId="{012B4F45-654A-4641-B197-CDAE2B0469C2}" type="presParOf" srcId="{7CE2C225-72C9-754F-A9D8-851244892514}" destId="{BFB88B9C-7316-A041-BFE0-CF0F546FC5B8}" srcOrd="6" destOrd="0" presId="urn:microsoft.com/office/officeart/2005/8/layout/default"/>
    <dgm:cxn modelId="{27245156-8376-2141-9A91-27E7B53C0DA8}" type="presParOf" srcId="{7CE2C225-72C9-754F-A9D8-851244892514}" destId="{300A7900-74EE-EA46-B91C-0E564E62350E}" srcOrd="7" destOrd="0" presId="urn:microsoft.com/office/officeart/2005/8/layout/default"/>
    <dgm:cxn modelId="{2C6DDA10-EE0C-7246-B447-E5CBE60F803A}" type="presParOf" srcId="{7CE2C225-72C9-754F-A9D8-851244892514}" destId="{9E03CE7B-8612-614F-A578-0EB428B79EF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94265-C0C8-D740-8B13-9E4C3B88F047}">
      <dsp:nvSpPr>
        <dsp:cNvPr id="0" name=""/>
        <dsp:cNvSpPr/>
      </dsp:nvSpPr>
      <dsp:spPr>
        <a:xfrm>
          <a:off x="51" y="100408"/>
          <a:ext cx="4886610" cy="1036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a:t>Feature Engineering</a:t>
          </a:r>
          <a:endParaRPr lang="en-US" sz="3600" kern="1200" dirty="0"/>
        </a:p>
      </dsp:txBody>
      <dsp:txXfrm>
        <a:off x="51" y="100408"/>
        <a:ext cx="4886610" cy="1036800"/>
      </dsp:txXfrm>
    </dsp:sp>
    <dsp:sp modelId="{B758B1CD-89B1-8345-9FFC-52FDF0AE1724}">
      <dsp:nvSpPr>
        <dsp:cNvPr id="0" name=""/>
        <dsp:cNvSpPr/>
      </dsp:nvSpPr>
      <dsp:spPr>
        <a:xfrm>
          <a:off x="51" y="1137208"/>
          <a:ext cx="4886610" cy="275151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US" sz="3600" kern="1200" dirty="0"/>
            <a:t>Understand your data</a:t>
          </a:r>
        </a:p>
        <a:p>
          <a:pPr marL="285750" lvl="1" indent="-285750" algn="l" defTabSz="1600200">
            <a:lnSpc>
              <a:spcPct val="90000"/>
            </a:lnSpc>
            <a:spcBef>
              <a:spcPct val="0"/>
            </a:spcBef>
            <a:spcAft>
              <a:spcPct val="15000"/>
            </a:spcAft>
            <a:buChar char="•"/>
          </a:pPr>
          <a:r>
            <a:rPr lang="en-US" sz="3600" kern="1200" dirty="0"/>
            <a:t>Find dimensions or features</a:t>
          </a:r>
        </a:p>
        <a:p>
          <a:pPr marL="285750" lvl="1" indent="-285750" algn="l" defTabSz="1600200">
            <a:lnSpc>
              <a:spcPct val="90000"/>
            </a:lnSpc>
            <a:spcBef>
              <a:spcPct val="0"/>
            </a:spcBef>
            <a:spcAft>
              <a:spcPct val="15000"/>
            </a:spcAft>
            <a:buChar char="•"/>
          </a:pPr>
          <a:r>
            <a:rPr lang="en-US" sz="3600" kern="1200" dirty="0"/>
            <a:t>How are they related?</a:t>
          </a:r>
        </a:p>
      </dsp:txBody>
      <dsp:txXfrm>
        <a:off x="51" y="1137208"/>
        <a:ext cx="4886610" cy="2751519"/>
      </dsp:txXfrm>
    </dsp:sp>
    <dsp:sp modelId="{38C55439-67ED-6D4B-8066-F792AD5768CE}">
      <dsp:nvSpPr>
        <dsp:cNvPr id="0" name=""/>
        <dsp:cNvSpPr/>
      </dsp:nvSpPr>
      <dsp:spPr>
        <a:xfrm>
          <a:off x="5570837" y="150818"/>
          <a:ext cx="4886610" cy="10368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dirty="0"/>
            <a:t>KPI Metrics - Features</a:t>
          </a:r>
        </a:p>
      </dsp:txBody>
      <dsp:txXfrm>
        <a:off x="5570837" y="150818"/>
        <a:ext cx="4886610" cy="1036800"/>
      </dsp:txXfrm>
    </dsp:sp>
    <dsp:sp modelId="{5B55D188-D2AC-514E-9504-59982663E05A}">
      <dsp:nvSpPr>
        <dsp:cNvPr id="0" name=""/>
        <dsp:cNvSpPr/>
      </dsp:nvSpPr>
      <dsp:spPr>
        <a:xfrm>
          <a:off x="5570786" y="1137208"/>
          <a:ext cx="4886610" cy="275151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US" sz="3600" kern="1200" dirty="0"/>
            <a:t>CPU</a:t>
          </a:r>
        </a:p>
        <a:p>
          <a:pPr marL="285750" lvl="1" indent="-285750" algn="l" defTabSz="1600200">
            <a:lnSpc>
              <a:spcPct val="90000"/>
            </a:lnSpc>
            <a:spcBef>
              <a:spcPct val="0"/>
            </a:spcBef>
            <a:spcAft>
              <a:spcPct val="15000"/>
            </a:spcAft>
            <a:buChar char="•"/>
          </a:pPr>
          <a:r>
            <a:rPr lang="en-US" sz="3600" kern="1200"/>
            <a:t>Memory</a:t>
          </a:r>
        </a:p>
        <a:p>
          <a:pPr marL="285750" lvl="1" indent="-285750" algn="l" defTabSz="1600200">
            <a:lnSpc>
              <a:spcPct val="90000"/>
            </a:lnSpc>
            <a:spcBef>
              <a:spcPct val="0"/>
            </a:spcBef>
            <a:spcAft>
              <a:spcPct val="15000"/>
            </a:spcAft>
            <a:buChar char="•"/>
          </a:pPr>
          <a:r>
            <a:rPr lang="en-US" sz="3600" kern="1200"/>
            <a:t>Response Time</a:t>
          </a:r>
        </a:p>
        <a:p>
          <a:pPr marL="285750" lvl="1" indent="-285750" algn="l" defTabSz="1600200">
            <a:lnSpc>
              <a:spcPct val="90000"/>
            </a:lnSpc>
            <a:spcBef>
              <a:spcPct val="0"/>
            </a:spcBef>
            <a:spcAft>
              <a:spcPct val="15000"/>
            </a:spcAft>
            <a:buChar char="•"/>
          </a:pPr>
          <a:r>
            <a:rPr lang="en-US" sz="3600" kern="1200" dirty="0"/>
            <a:t>User Load (counts)</a:t>
          </a:r>
        </a:p>
      </dsp:txBody>
      <dsp:txXfrm>
        <a:off x="5570786" y="1137208"/>
        <a:ext cx="4886610" cy="2751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49056-7DCC-F64B-B164-9DDBA52EB780}">
      <dsp:nvSpPr>
        <dsp:cNvPr id="0" name=""/>
        <dsp:cNvSpPr/>
      </dsp:nvSpPr>
      <dsp:spPr>
        <a:xfrm>
          <a:off x="5728" y="426712"/>
          <a:ext cx="1775772" cy="10654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Identify training data </a:t>
          </a:r>
        </a:p>
      </dsp:txBody>
      <dsp:txXfrm>
        <a:off x="36934" y="457918"/>
        <a:ext cx="1713360" cy="1003051"/>
      </dsp:txXfrm>
    </dsp:sp>
    <dsp:sp modelId="{CDDFD405-1A07-5146-AE29-0BDC38E91AAE}">
      <dsp:nvSpPr>
        <dsp:cNvPr id="0" name=""/>
        <dsp:cNvSpPr/>
      </dsp:nvSpPr>
      <dsp:spPr>
        <a:xfrm>
          <a:off x="1959078" y="739248"/>
          <a:ext cx="376463" cy="440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959078" y="827326"/>
        <a:ext cx="263524" cy="264235"/>
      </dsp:txXfrm>
    </dsp:sp>
    <dsp:sp modelId="{925CDB03-01C7-7045-9B3C-CE33E767E9DA}">
      <dsp:nvSpPr>
        <dsp:cNvPr id="0" name=""/>
        <dsp:cNvSpPr/>
      </dsp:nvSpPr>
      <dsp:spPr>
        <a:xfrm>
          <a:off x="2491810" y="426712"/>
          <a:ext cx="1775772" cy="10654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Extract Training Set</a:t>
          </a:r>
        </a:p>
      </dsp:txBody>
      <dsp:txXfrm>
        <a:off x="2523016" y="457918"/>
        <a:ext cx="1713360" cy="1003051"/>
      </dsp:txXfrm>
    </dsp:sp>
    <dsp:sp modelId="{67516AA5-608E-D04D-BF94-1A28D0B28258}">
      <dsp:nvSpPr>
        <dsp:cNvPr id="0" name=""/>
        <dsp:cNvSpPr/>
      </dsp:nvSpPr>
      <dsp:spPr>
        <a:xfrm>
          <a:off x="4445160" y="739248"/>
          <a:ext cx="376463" cy="440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445160" y="827326"/>
        <a:ext cx="263524" cy="264235"/>
      </dsp:txXfrm>
    </dsp:sp>
    <dsp:sp modelId="{29A61319-7C76-D342-A7AC-0CB018ABCACE}">
      <dsp:nvSpPr>
        <dsp:cNvPr id="0" name=""/>
        <dsp:cNvSpPr/>
      </dsp:nvSpPr>
      <dsp:spPr>
        <a:xfrm>
          <a:off x="4977892" y="426712"/>
          <a:ext cx="1775772" cy="10654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Train models</a:t>
          </a:r>
        </a:p>
        <a:p>
          <a:pPr marL="0" lvl="0" indent="0" algn="ctr" defTabSz="933450">
            <a:lnSpc>
              <a:spcPct val="90000"/>
            </a:lnSpc>
            <a:spcBef>
              <a:spcPct val="0"/>
            </a:spcBef>
            <a:spcAft>
              <a:spcPct val="35000"/>
            </a:spcAft>
            <a:buNone/>
          </a:pPr>
          <a:r>
            <a:rPr lang="en-US" sz="2100" kern="1200" dirty="0"/>
            <a:t>[R code]</a:t>
          </a:r>
        </a:p>
      </dsp:txBody>
      <dsp:txXfrm>
        <a:off x="5009098" y="457918"/>
        <a:ext cx="1713360" cy="1003051"/>
      </dsp:txXfrm>
    </dsp:sp>
    <dsp:sp modelId="{CCC04D0E-8504-0444-8203-8557D2A14F01}">
      <dsp:nvSpPr>
        <dsp:cNvPr id="0" name=""/>
        <dsp:cNvSpPr/>
      </dsp:nvSpPr>
      <dsp:spPr>
        <a:xfrm>
          <a:off x="6931242" y="739248"/>
          <a:ext cx="376463" cy="440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931242" y="827326"/>
        <a:ext cx="263524" cy="264235"/>
      </dsp:txXfrm>
    </dsp:sp>
    <dsp:sp modelId="{4BCBF37F-B175-0E43-88AC-FB978DD38DE4}">
      <dsp:nvSpPr>
        <dsp:cNvPr id="0" name=""/>
        <dsp:cNvSpPr/>
      </dsp:nvSpPr>
      <dsp:spPr>
        <a:xfrm>
          <a:off x="7463974" y="426712"/>
          <a:ext cx="1775772" cy="10654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Evaluate models</a:t>
          </a:r>
        </a:p>
      </dsp:txBody>
      <dsp:txXfrm>
        <a:off x="7495180" y="457918"/>
        <a:ext cx="1713360" cy="1003051"/>
      </dsp:txXfrm>
    </dsp:sp>
    <dsp:sp modelId="{4973725D-6FE2-D24D-94A3-D9E04FCE6552}">
      <dsp:nvSpPr>
        <dsp:cNvPr id="0" name=""/>
        <dsp:cNvSpPr/>
      </dsp:nvSpPr>
      <dsp:spPr>
        <a:xfrm>
          <a:off x="9417324" y="739248"/>
          <a:ext cx="376463" cy="4403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9417324" y="827326"/>
        <a:ext cx="263524" cy="264235"/>
      </dsp:txXfrm>
    </dsp:sp>
    <dsp:sp modelId="{0D63F8A6-EFA5-7740-81CE-F81C75DE3645}">
      <dsp:nvSpPr>
        <dsp:cNvPr id="0" name=""/>
        <dsp:cNvSpPr/>
      </dsp:nvSpPr>
      <dsp:spPr>
        <a:xfrm>
          <a:off x="9950055" y="426712"/>
          <a:ext cx="1775772" cy="10654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Deploy to EC2 </a:t>
          </a:r>
        </a:p>
        <a:p>
          <a:pPr marL="0" lvl="0" indent="0" algn="ctr" defTabSz="933450">
            <a:lnSpc>
              <a:spcPct val="90000"/>
            </a:lnSpc>
            <a:spcBef>
              <a:spcPct val="0"/>
            </a:spcBef>
            <a:spcAft>
              <a:spcPct val="35000"/>
            </a:spcAft>
            <a:buNone/>
          </a:pPr>
          <a:r>
            <a:rPr lang="en-US" sz="2100" kern="1200" dirty="0"/>
            <a:t>[R code]</a:t>
          </a:r>
        </a:p>
      </dsp:txBody>
      <dsp:txXfrm>
        <a:off x="9981261" y="457918"/>
        <a:ext cx="1713360" cy="10030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584BD-B432-3D4B-9E0B-6D1A88F40CC8}">
      <dsp:nvSpPr>
        <dsp:cNvPr id="0" name=""/>
        <dsp:cNvSpPr/>
      </dsp:nvSpPr>
      <dsp:spPr>
        <a:xfrm>
          <a:off x="5069" y="495837"/>
          <a:ext cx="2216704" cy="13300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Realtime monitoring data</a:t>
          </a:r>
        </a:p>
      </dsp:txBody>
      <dsp:txXfrm>
        <a:off x="44024" y="534792"/>
        <a:ext cx="2138794" cy="1252112"/>
      </dsp:txXfrm>
    </dsp:sp>
    <dsp:sp modelId="{AFD0F3E9-3D38-0E40-998A-CBEB686EDBD8}">
      <dsp:nvSpPr>
        <dsp:cNvPr id="0" name=""/>
        <dsp:cNvSpPr/>
      </dsp:nvSpPr>
      <dsp:spPr>
        <a:xfrm>
          <a:off x="2443444" y="885977"/>
          <a:ext cx="469941" cy="5497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443444" y="995925"/>
        <a:ext cx="328959" cy="329846"/>
      </dsp:txXfrm>
    </dsp:sp>
    <dsp:sp modelId="{11AA1977-9567-F849-BFD0-51AFBB99C8E0}">
      <dsp:nvSpPr>
        <dsp:cNvPr id="0" name=""/>
        <dsp:cNvSpPr/>
      </dsp:nvSpPr>
      <dsp:spPr>
        <a:xfrm>
          <a:off x="3108456" y="495837"/>
          <a:ext cx="2216704" cy="13300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Evaluate monitor vs prediction</a:t>
          </a:r>
        </a:p>
      </dsp:txBody>
      <dsp:txXfrm>
        <a:off x="3147411" y="534792"/>
        <a:ext cx="2138794" cy="1252112"/>
      </dsp:txXfrm>
    </dsp:sp>
    <dsp:sp modelId="{CE8670B5-DBB4-6D4C-92C1-54AEF2720A5C}">
      <dsp:nvSpPr>
        <dsp:cNvPr id="0" name=""/>
        <dsp:cNvSpPr/>
      </dsp:nvSpPr>
      <dsp:spPr>
        <a:xfrm>
          <a:off x="5546831" y="885977"/>
          <a:ext cx="469941" cy="5497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546831" y="995925"/>
        <a:ext cx="328959" cy="329846"/>
      </dsp:txXfrm>
    </dsp:sp>
    <dsp:sp modelId="{FC0B11BD-05E2-0447-BA58-2FB5F855EF43}">
      <dsp:nvSpPr>
        <dsp:cNvPr id="0" name=""/>
        <dsp:cNvSpPr/>
      </dsp:nvSpPr>
      <dsp:spPr>
        <a:xfrm>
          <a:off x="6211842" y="495837"/>
          <a:ext cx="2216704" cy="13300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Output monitor and prediction to file</a:t>
          </a:r>
        </a:p>
      </dsp:txBody>
      <dsp:txXfrm>
        <a:off x="6250797" y="534792"/>
        <a:ext cx="2138794" cy="1252112"/>
      </dsp:txXfrm>
    </dsp:sp>
    <dsp:sp modelId="{7B5C66F4-EA9F-6D4A-960D-DF45EE8D9214}">
      <dsp:nvSpPr>
        <dsp:cNvPr id="0" name=""/>
        <dsp:cNvSpPr/>
      </dsp:nvSpPr>
      <dsp:spPr>
        <a:xfrm>
          <a:off x="8650217" y="885977"/>
          <a:ext cx="469941" cy="5497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650217" y="995925"/>
        <a:ext cx="328959" cy="329846"/>
      </dsp:txXfrm>
    </dsp:sp>
    <dsp:sp modelId="{55DC1780-A266-3247-9EF5-C26E2F9C2B75}">
      <dsp:nvSpPr>
        <dsp:cNvPr id="0" name=""/>
        <dsp:cNvSpPr/>
      </dsp:nvSpPr>
      <dsp:spPr>
        <a:xfrm>
          <a:off x="9315228" y="495837"/>
          <a:ext cx="2216704" cy="13300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Send to ES via Logstash</a:t>
          </a:r>
        </a:p>
      </dsp:txBody>
      <dsp:txXfrm>
        <a:off x="9354183" y="534792"/>
        <a:ext cx="2138794" cy="12521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58311-BDE3-F945-94ED-7DA36F41C387}">
      <dsp:nvSpPr>
        <dsp:cNvPr id="0" name=""/>
        <dsp:cNvSpPr/>
      </dsp:nvSpPr>
      <dsp:spPr>
        <a:xfrm>
          <a:off x="981741" y="0"/>
          <a:ext cx="2423480" cy="8385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Read production load </a:t>
          </a:r>
        </a:p>
      </dsp:txBody>
      <dsp:txXfrm>
        <a:off x="1006300" y="24559"/>
        <a:ext cx="2374362" cy="789399"/>
      </dsp:txXfrm>
    </dsp:sp>
    <dsp:sp modelId="{ABD66CD8-7276-CA45-A75F-66AD25176C28}">
      <dsp:nvSpPr>
        <dsp:cNvPr id="0" name=""/>
        <dsp:cNvSpPr/>
      </dsp:nvSpPr>
      <dsp:spPr>
        <a:xfrm rot="5392396">
          <a:off x="2036807" y="860607"/>
          <a:ext cx="316135" cy="377332"/>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081570" y="891205"/>
        <a:ext cx="226400" cy="221295"/>
      </dsp:txXfrm>
    </dsp:sp>
    <dsp:sp modelId="{3AC3C968-CC7C-4B4F-96D6-515E0E572B20}">
      <dsp:nvSpPr>
        <dsp:cNvPr id="0" name=""/>
        <dsp:cNvSpPr/>
      </dsp:nvSpPr>
      <dsp:spPr>
        <a:xfrm>
          <a:off x="984528" y="1260029"/>
          <a:ext cx="2423480" cy="838517"/>
        </a:xfrm>
        <a:prstGeom prst="roundRect">
          <a:avLst>
            <a:gd name="adj" fmla="val 10000"/>
          </a:avLst>
        </a:prstGeom>
        <a:solidFill>
          <a:schemeClr val="accent5">
            <a:hueOff val="-2370507"/>
            <a:satOff val="-3868"/>
            <a:lumOff val="-3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Model makes response time prediction</a:t>
          </a:r>
        </a:p>
      </dsp:txBody>
      <dsp:txXfrm>
        <a:off x="1009087" y="1284588"/>
        <a:ext cx="2374362" cy="789399"/>
      </dsp:txXfrm>
    </dsp:sp>
    <dsp:sp modelId="{C605587D-A782-3D41-8E4D-71658B04F448}">
      <dsp:nvSpPr>
        <dsp:cNvPr id="0" name=""/>
        <dsp:cNvSpPr/>
      </dsp:nvSpPr>
      <dsp:spPr>
        <a:xfrm rot="5400000">
          <a:off x="2039047" y="2119509"/>
          <a:ext cx="314443" cy="377332"/>
        </a:xfrm>
        <a:prstGeom prst="rightArrow">
          <a:avLst>
            <a:gd name="adj1" fmla="val 60000"/>
            <a:gd name="adj2" fmla="val 50000"/>
          </a:avLst>
        </a:prstGeom>
        <a:solidFill>
          <a:schemeClr val="accent5">
            <a:hueOff val="-3555760"/>
            <a:satOff val="-5802"/>
            <a:lumOff val="-5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083069" y="2150954"/>
        <a:ext cx="226400" cy="220110"/>
      </dsp:txXfrm>
    </dsp:sp>
    <dsp:sp modelId="{2A6AD205-E7E2-5943-97B0-787FA0ABFC43}">
      <dsp:nvSpPr>
        <dsp:cNvPr id="0" name=""/>
        <dsp:cNvSpPr/>
      </dsp:nvSpPr>
      <dsp:spPr>
        <a:xfrm>
          <a:off x="984528" y="2517805"/>
          <a:ext cx="2423480" cy="838517"/>
        </a:xfrm>
        <a:prstGeom prst="roundRect">
          <a:avLst>
            <a:gd name="adj" fmla="val 10000"/>
          </a:avLst>
        </a:prstGeom>
        <a:solidFill>
          <a:schemeClr val="accent5">
            <a:hueOff val="-4741014"/>
            <a:satOff val="-7736"/>
            <a:lumOff val="-67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Compare actual response time to model</a:t>
          </a:r>
        </a:p>
      </dsp:txBody>
      <dsp:txXfrm>
        <a:off x="1009087" y="2542364"/>
        <a:ext cx="2374362" cy="789399"/>
      </dsp:txXfrm>
    </dsp:sp>
    <dsp:sp modelId="{016D0E20-49B7-9D4C-858C-C846D055055D}">
      <dsp:nvSpPr>
        <dsp:cNvPr id="0" name=""/>
        <dsp:cNvSpPr/>
      </dsp:nvSpPr>
      <dsp:spPr>
        <a:xfrm rot="5400000">
          <a:off x="2039047" y="3377285"/>
          <a:ext cx="314443" cy="377332"/>
        </a:xfrm>
        <a:prstGeom prst="rightArrow">
          <a:avLst>
            <a:gd name="adj1" fmla="val 60000"/>
            <a:gd name="adj2" fmla="val 50000"/>
          </a:avLst>
        </a:prstGeom>
        <a:solidFill>
          <a:schemeClr val="accent5">
            <a:hueOff val="-7111521"/>
            <a:satOff val="-11604"/>
            <a:lumOff val="-10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2083069" y="3408730"/>
        <a:ext cx="226400" cy="220110"/>
      </dsp:txXfrm>
    </dsp:sp>
    <dsp:sp modelId="{BEAB123D-B167-394C-BFDE-ABAC4DD87BBA}">
      <dsp:nvSpPr>
        <dsp:cNvPr id="0" name=""/>
        <dsp:cNvSpPr/>
      </dsp:nvSpPr>
      <dsp:spPr>
        <a:xfrm>
          <a:off x="984528" y="3775580"/>
          <a:ext cx="2423480" cy="838517"/>
        </a:xfrm>
        <a:prstGeom prst="roundRect">
          <a:avLst>
            <a:gd name="adj" fmla="val 10000"/>
          </a:avLst>
        </a:prstGeom>
        <a:solidFill>
          <a:schemeClr val="accent5">
            <a:hueOff val="-7111521"/>
            <a:satOff val="-11604"/>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Investigate variances</a:t>
          </a:r>
        </a:p>
      </dsp:txBody>
      <dsp:txXfrm>
        <a:off x="1009087" y="3800139"/>
        <a:ext cx="2374362" cy="7893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E88E4-53CE-9445-9FA0-11C05D8DDF51}">
      <dsp:nvSpPr>
        <dsp:cNvPr id="0" name=""/>
        <dsp:cNvSpPr/>
      </dsp:nvSpPr>
      <dsp:spPr>
        <a:xfrm>
          <a:off x="5134" y="358085"/>
          <a:ext cx="1591716" cy="95503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Deploy code off-hours</a:t>
          </a:r>
        </a:p>
      </dsp:txBody>
      <dsp:txXfrm>
        <a:off x="33106" y="386057"/>
        <a:ext cx="1535772" cy="899086"/>
      </dsp:txXfrm>
    </dsp:sp>
    <dsp:sp modelId="{E1A53C34-CD7C-FE4B-BB84-EDD675FCCCFC}">
      <dsp:nvSpPr>
        <dsp:cNvPr id="0" name=""/>
        <dsp:cNvSpPr/>
      </dsp:nvSpPr>
      <dsp:spPr>
        <a:xfrm>
          <a:off x="1756023" y="638227"/>
          <a:ext cx="337443" cy="39474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756023" y="717176"/>
        <a:ext cx="236210" cy="236847"/>
      </dsp:txXfrm>
    </dsp:sp>
    <dsp:sp modelId="{B7DBF52B-686D-AE4C-8399-30939E2E9C3E}">
      <dsp:nvSpPr>
        <dsp:cNvPr id="0" name=""/>
        <dsp:cNvSpPr/>
      </dsp:nvSpPr>
      <dsp:spPr>
        <a:xfrm>
          <a:off x="2233538" y="358085"/>
          <a:ext cx="1591716" cy="955030"/>
        </a:xfrm>
        <a:prstGeom prst="roundRect">
          <a:avLst>
            <a:gd name="adj" fmla="val 10000"/>
          </a:avLst>
        </a:prstGeom>
        <a:solidFill>
          <a:schemeClr val="accent5">
            <a:hueOff val="-1777880"/>
            <a:satOff val="-2901"/>
            <a:lumOff val="-2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Test site with low load</a:t>
          </a:r>
        </a:p>
      </dsp:txBody>
      <dsp:txXfrm>
        <a:off x="2261510" y="386057"/>
        <a:ext cx="1535772" cy="899086"/>
      </dsp:txXfrm>
    </dsp:sp>
    <dsp:sp modelId="{9AB21227-471C-3B4B-ACB6-926468E47A5B}">
      <dsp:nvSpPr>
        <dsp:cNvPr id="0" name=""/>
        <dsp:cNvSpPr/>
      </dsp:nvSpPr>
      <dsp:spPr>
        <a:xfrm>
          <a:off x="3984426" y="638227"/>
          <a:ext cx="337443" cy="394745"/>
        </a:xfrm>
        <a:prstGeom prst="rightArrow">
          <a:avLst>
            <a:gd name="adj1" fmla="val 60000"/>
            <a:gd name="adj2" fmla="val 50000"/>
          </a:avLst>
        </a:prstGeom>
        <a:solidFill>
          <a:schemeClr val="accent5">
            <a:hueOff val="-2370507"/>
            <a:satOff val="-3868"/>
            <a:lumOff val="-339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84426" y="717176"/>
        <a:ext cx="236210" cy="236847"/>
      </dsp:txXfrm>
    </dsp:sp>
    <dsp:sp modelId="{CD4EDABD-FB10-2640-B3AE-119C76A0E922}">
      <dsp:nvSpPr>
        <dsp:cNvPr id="0" name=""/>
        <dsp:cNvSpPr/>
      </dsp:nvSpPr>
      <dsp:spPr>
        <a:xfrm>
          <a:off x="4461941" y="358085"/>
          <a:ext cx="1591716" cy="955030"/>
        </a:xfrm>
        <a:prstGeom prst="roundRect">
          <a:avLst>
            <a:gd name="adj" fmla="val 10000"/>
          </a:avLst>
        </a:prstGeom>
        <a:solidFill>
          <a:schemeClr val="accent5">
            <a:hueOff val="-3555760"/>
            <a:satOff val="-5802"/>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It works!</a:t>
          </a:r>
        </a:p>
      </dsp:txBody>
      <dsp:txXfrm>
        <a:off x="4489913" y="386057"/>
        <a:ext cx="1535772" cy="899086"/>
      </dsp:txXfrm>
    </dsp:sp>
    <dsp:sp modelId="{A645BAD3-4072-6D45-A63E-B3E5EB97D6C0}">
      <dsp:nvSpPr>
        <dsp:cNvPr id="0" name=""/>
        <dsp:cNvSpPr/>
      </dsp:nvSpPr>
      <dsp:spPr>
        <a:xfrm>
          <a:off x="6212830" y="638227"/>
          <a:ext cx="337443" cy="394745"/>
        </a:xfrm>
        <a:prstGeom prst="rightArrow">
          <a:avLst>
            <a:gd name="adj1" fmla="val 60000"/>
            <a:gd name="adj2" fmla="val 50000"/>
          </a:avLst>
        </a:prstGeom>
        <a:solidFill>
          <a:schemeClr val="accent5">
            <a:hueOff val="-4741014"/>
            <a:satOff val="-7736"/>
            <a:lumOff val="-679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212830" y="717176"/>
        <a:ext cx="236210" cy="236847"/>
      </dsp:txXfrm>
    </dsp:sp>
    <dsp:sp modelId="{E2EF6536-DD82-8349-AE95-484357B66214}">
      <dsp:nvSpPr>
        <dsp:cNvPr id="0" name=""/>
        <dsp:cNvSpPr/>
      </dsp:nvSpPr>
      <dsp:spPr>
        <a:xfrm>
          <a:off x="6690345" y="358085"/>
          <a:ext cx="1591716" cy="955030"/>
        </a:xfrm>
        <a:prstGeom prst="roundRect">
          <a:avLst>
            <a:gd name="adj" fmla="val 10000"/>
          </a:avLst>
        </a:prstGeom>
        <a:solidFill>
          <a:schemeClr val="accent5">
            <a:hueOff val="-5333641"/>
            <a:satOff val="-8703"/>
            <a:lumOff val="-7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Peak load comes</a:t>
          </a:r>
        </a:p>
      </dsp:txBody>
      <dsp:txXfrm>
        <a:off x="6718317" y="386057"/>
        <a:ext cx="1535772" cy="899086"/>
      </dsp:txXfrm>
    </dsp:sp>
    <dsp:sp modelId="{DB37AE1E-2BDE-EF43-833B-5610A2EAA017}">
      <dsp:nvSpPr>
        <dsp:cNvPr id="0" name=""/>
        <dsp:cNvSpPr/>
      </dsp:nvSpPr>
      <dsp:spPr>
        <a:xfrm>
          <a:off x="8441233" y="638227"/>
          <a:ext cx="337443" cy="394745"/>
        </a:xfrm>
        <a:prstGeom prst="rightArrow">
          <a:avLst>
            <a:gd name="adj1" fmla="val 60000"/>
            <a:gd name="adj2" fmla="val 50000"/>
          </a:avLst>
        </a:prstGeom>
        <a:solidFill>
          <a:schemeClr val="accent5">
            <a:hueOff val="-7111521"/>
            <a:satOff val="-11604"/>
            <a:lumOff val="-10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441233" y="717176"/>
        <a:ext cx="236210" cy="236847"/>
      </dsp:txXfrm>
    </dsp:sp>
    <dsp:sp modelId="{2C654CD7-6F17-5946-BF1D-A300A2DDD41E}">
      <dsp:nvSpPr>
        <dsp:cNvPr id="0" name=""/>
        <dsp:cNvSpPr/>
      </dsp:nvSpPr>
      <dsp:spPr>
        <a:xfrm>
          <a:off x="8918748" y="358085"/>
          <a:ext cx="1591716" cy="955030"/>
        </a:xfrm>
        <a:prstGeom prst="roundRect">
          <a:avLst>
            <a:gd name="adj" fmla="val 10000"/>
          </a:avLst>
        </a:prstGeom>
        <a:solidFill>
          <a:schemeClr val="accent5">
            <a:hueOff val="-7111521"/>
            <a:satOff val="-11604"/>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It fails!</a:t>
          </a:r>
        </a:p>
      </dsp:txBody>
      <dsp:txXfrm>
        <a:off x="8946720" y="386057"/>
        <a:ext cx="1535772" cy="8990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40EB5-0703-A840-95A5-1B0C188284C0}">
      <dsp:nvSpPr>
        <dsp:cNvPr id="0" name=""/>
        <dsp:cNvSpPr/>
      </dsp:nvSpPr>
      <dsp:spPr>
        <a:xfrm>
          <a:off x="45" y="57133"/>
          <a:ext cx="4326849" cy="110777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t>Server Tier/Application Performance</a:t>
          </a:r>
        </a:p>
      </dsp:txBody>
      <dsp:txXfrm>
        <a:off x="45" y="57133"/>
        <a:ext cx="4326849" cy="1107770"/>
      </dsp:txXfrm>
    </dsp:sp>
    <dsp:sp modelId="{A5AFB563-0B13-AB47-8E03-BAD5B1E7F20B}">
      <dsp:nvSpPr>
        <dsp:cNvPr id="0" name=""/>
        <dsp:cNvSpPr/>
      </dsp:nvSpPr>
      <dsp:spPr>
        <a:xfrm>
          <a:off x="45" y="1164904"/>
          <a:ext cx="4326849" cy="312930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Large numbers of “Identical” servers </a:t>
          </a:r>
        </a:p>
        <a:p>
          <a:pPr marL="285750" lvl="1" indent="-285750" algn="l" defTabSz="1333500">
            <a:lnSpc>
              <a:spcPct val="90000"/>
            </a:lnSpc>
            <a:spcBef>
              <a:spcPct val="0"/>
            </a:spcBef>
            <a:spcAft>
              <a:spcPct val="15000"/>
            </a:spcAft>
            <a:buChar char="•"/>
          </a:pPr>
          <a:r>
            <a:rPr lang="en-US" sz="3000" kern="1200"/>
            <a:t>Should perform the same</a:t>
          </a:r>
        </a:p>
        <a:p>
          <a:pPr marL="285750" lvl="1" indent="-285750" algn="l" defTabSz="1333500">
            <a:lnSpc>
              <a:spcPct val="90000"/>
            </a:lnSpc>
            <a:spcBef>
              <a:spcPct val="0"/>
            </a:spcBef>
            <a:spcAft>
              <a:spcPct val="15000"/>
            </a:spcAft>
            <a:buChar char="•"/>
          </a:pPr>
          <a:r>
            <a:rPr lang="en-US" sz="3000" kern="1200"/>
            <a:t>Sometimes they don’t </a:t>
          </a:r>
        </a:p>
      </dsp:txBody>
      <dsp:txXfrm>
        <a:off x="45" y="1164904"/>
        <a:ext cx="4326849" cy="3129300"/>
      </dsp:txXfrm>
    </dsp:sp>
    <dsp:sp modelId="{2635A410-37A4-2349-A923-6E78DB665A7C}">
      <dsp:nvSpPr>
        <dsp:cNvPr id="0" name=""/>
        <dsp:cNvSpPr/>
      </dsp:nvSpPr>
      <dsp:spPr>
        <a:xfrm>
          <a:off x="4932653" y="57133"/>
          <a:ext cx="4326849" cy="110777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dirty="0"/>
            <a:t>Hard to See</a:t>
          </a:r>
        </a:p>
      </dsp:txBody>
      <dsp:txXfrm>
        <a:off x="4932653" y="57133"/>
        <a:ext cx="4326849" cy="1107770"/>
      </dsp:txXfrm>
    </dsp:sp>
    <dsp:sp modelId="{4403898C-05C0-1F4A-8701-6D07AC6AD0D6}">
      <dsp:nvSpPr>
        <dsp:cNvPr id="0" name=""/>
        <dsp:cNvSpPr/>
      </dsp:nvSpPr>
      <dsp:spPr>
        <a:xfrm>
          <a:off x="4932653" y="1164904"/>
          <a:ext cx="4326849" cy="3129300"/>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t>Statistics hide Issues</a:t>
          </a:r>
        </a:p>
        <a:p>
          <a:pPr marL="285750" lvl="1" indent="-285750" algn="l" defTabSz="1333500">
            <a:lnSpc>
              <a:spcPct val="90000"/>
            </a:lnSpc>
            <a:spcBef>
              <a:spcPct val="0"/>
            </a:spcBef>
            <a:spcAft>
              <a:spcPct val="15000"/>
            </a:spcAft>
            <a:buChar char="•"/>
          </a:pPr>
          <a:r>
            <a:rPr lang="en-US" sz="3000" kern="1200"/>
            <a:t>Too many metrics to track</a:t>
          </a:r>
        </a:p>
        <a:p>
          <a:pPr marL="285750" lvl="1" indent="-285750" algn="l" defTabSz="1333500">
            <a:lnSpc>
              <a:spcPct val="90000"/>
            </a:lnSpc>
            <a:spcBef>
              <a:spcPct val="0"/>
            </a:spcBef>
            <a:spcAft>
              <a:spcPct val="15000"/>
            </a:spcAft>
            <a:buChar char="•"/>
          </a:pPr>
          <a:r>
            <a:rPr lang="en-US" sz="3000" kern="1200"/>
            <a:t>Errant servers missed</a:t>
          </a:r>
        </a:p>
        <a:p>
          <a:pPr marL="285750" lvl="1" indent="-285750" algn="l" defTabSz="1333500">
            <a:lnSpc>
              <a:spcPct val="90000"/>
            </a:lnSpc>
            <a:spcBef>
              <a:spcPct val="0"/>
            </a:spcBef>
            <a:spcAft>
              <a:spcPct val="15000"/>
            </a:spcAft>
            <a:buChar char="•"/>
          </a:pPr>
          <a:r>
            <a:rPr lang="en-US" sz="3000" kern="1200" dirty="0"/>
            <a:t>Affected customers have bad experience </a:t>
          </a:r>
        </a:p>
      </dsp:txBody>
      <dsp:txXfrm>
        <a:off x="4932653" y="1164904"/>
        <a:ext cx="4326849" cy="31293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58D0C-DC27-234C-8CB1-129658405E32}">
      <dsp:nvSpPr>
        <dsp:cNvPr id="0" name=""/>
        <dsp:cNvSpPr/>
      </dsp:nvSpPr>
      <dsp:spPr>
        <a:xfrm>
          <a:off x="0"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a:t>Pick an algorithm &amp; model</a:t>
          </a:r>
        </a:p>
      </dsp:txBody>
      <dsp:txXfrm>
        <a:off x="0" y="39687"/>
        <a:ext cx="3286125" cy="1971675"/>
      </dsp:txXfrm>
    </dsp:sp>
    <dsp:sp modelId="{23F27DA6-F3D7-F14C-B54C-DDA1EF894A14}">
      <dsp:nvSpPr>
        <dsp:cNvPr id="0" name=""/>
        <dsp:cNvSpPr/>
      </dsp:nvSpPr>
      <dsp:spPr>
        <a:xfrm>
          <a:off x="3614737"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a:t>Feature engineering</a:t>
          </a:r>
        </a:p>
      </dsp:txBody>
      <dsp:txXfrm>
        <a:off x="3614737" y="39687"/>
        <a:ext cx="3286125" cy="1971675"/>
      </dsp:txXfrm>
    </dsp:sp>
    <dsp:sp modelId="{02581FC2-4870-FC46-BC71-62A8AD5CC35C}">
      <dsp:nvSpPr>
        <dsp:cNvPr id="0" name=""/>
        <dsp:cNvSpPr/>
      </dsp:nvSpPr>
      <dsp:spPr>
        <a:xfrm>
          <a:off x="7229475" y="39687"/>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a:t>Data wrangling</a:t>
          </a:r>
        </a:p>
      </dsp:txBody>
      <dsp:txXfrm>
        <a:off x="7229475" y="39687"/>
        <a:ext cx="3286125" cy="1971675"/>
      </dsp:txXfrm>
    </dsp:sp>
    <dsp:sp modelId="{BFB88B9C-7316-A041-BFE0-CF0F546FC5B8}">
      <dsp:nvSpPr>
        <dsp:cNvPr id="0" name=""/>
        <dsp:cNvSpPr/>
      </dsp:nvSpPr>
      <dsp:spPr>
        <a:xfrm>
          <a:off x="1807368"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a:t>Training set</a:t>
          </a:r>
        </a:p>
      </dsp:txBody>
      <dsp:txXfrm>
        <a:off x="1807368" y="2339975"/>
        <a:ext cx="3286125" cy="1971675"/>
      </dsp:txXfrm>
    </dsp:sp>
    <dsp:sp modelId="{9E03CE7B-8612-614F-A578-0EB428B79EFD}">
      <dsp:nvSpPr>
        <dsp:cNvPr id="0" name=""/>
        <dsp:cNvSpPr/>
      </dsp:nvSpPr>
      <dsp:spPr>
        <a:xfrm>
          <a:off x="5422106" y="2339975"/>
          <a:ext cx="3286125" cy="197167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rtl="0">
            <a:lnSpc>
              <a:spcPct val="90000"/>
            </a:lnSpc>
            <a:spcBef>
              <a:spcPct val="0"/>
            </a:spcBef>
            <a:spcAft>
              <a:spcPct val="35000"/>
            </a:spcAft>
            <a:buNone/>
          </a:pPr>
          <a:r>
            <a:rPr lang="en-US" sz="3700" kern="1200"/>
            <a:t>Productionizing</a:t>
          </a:r>
        </a:p>
      </dsp:txBody>
      <dsp:txXfrm>
        <a:off x="5422106"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EC052-3EB0-E14D-9510-58D4BFD8FF3A}" type="datetimeFigureOut">
              <a:rPr lang="en-US" smtClean="0"/>
              <a:t>4/16/20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24BA9-420D-6F44-9483-8A363F234306}" type="slidenum">
              <a:rPr lang="en-US" smtClean="0"/>
              <a:t>‹#›</a:t>
            </a:fld>
            <a:endParaRPr lang="en-US"/>
          </a:p>
        </p:txBody>
      </p:sp>
    </p:spTree>
    <p:extLst>
      <p:ext uri="{BB962C8B-B14F-4D97-AF65-F5344CB8AC3E}">
        <p14:creationId xmlns:p14="http://schemas.microsoft.com/office/powerpoint/2010/main" val="145162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SoFi</a:t>
            </a:r>
            <a:r>
              <a:rPr lang="en-US" sz="1200" b="0" i="0" kern="1200" dirty="0">
                <a:solidFill>
                  <a:schemeClr val="tx1"/>
                </a:solidFill>
                <a:effectLst/>
                <a:latin typeface="+mn-lt"/>
                <a:ea typeface="+mn-ea"/>
                <a:cs typeface="+mn-cs"/>
              </a:rPr>
              <a:t> helps people achieve financial independence to realize their ambitions. Our products for borrowing, saving, spending, investing, and protecting give our more than half a million members fast access to tools to get their money right.</a:t>
            </a:r>
          </a:p>
        </p:txBody>
      </p:sp>
      <p:sp>
        <p:nvSpPr>
          <p:cNvPr id="4" name="Slide Number Placeholder 3"/>
          <p:cNvSpPr>
            <a:spLocks noGrp="1"/>
          </p:cNvSpPr>
          <p:nvPr>
            <p:ph type="sldNum" sz="quarter" idx="10"/>
          </p:nvPr>
        </p:nvSpPr>
        <p:spPr/>
        <p:txBody>
          <a:bodyPr/>
          <a:lstStyle/>
          <a:p>
            <a:fld id="{06EA251F-EE56-7744-8D4B-D9D50E99C06C}" type="slidenum">
              <a:rPr lang="en-US" smtClean="0"/>
              <a:t>2</a:t>
            </a:fld>
            <a:endParaRPr lang="en-US"/>
          </a:p>
        </p:txBody>
      </p:sp>
    </p:spTree>
    <p:extLst>
      <p:ext uri="{BB962C8B-B14F-4D97-AF65-F5344CB8AC3E}">
        <p14:creationId xmlns:p14="http://schemas.microsoft.com/office/powerpoint/2010/main" val="1342084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way this works is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 read in the real time production load via a monitoring tool and then I make a prediction on what the response time should be , based on that load. I do this of course, using my trained model.. I’m plotting the upper and lower bounds of that prediction in red. I’m also reading in the actual production response time, as measured by the monitoring tool and plotting that in blue. Then I can compare the actual value in blue, to see if it’s </a:t>
            </a:r>
            <a:r>
              <a:rPr lang="en-US" dirty="0" err="1"/>
              <a:t>withing</a:t>
            </a:r>
            <a:r>
              <a:rPr lang="en-US" dirty="0"/>
              <a:t> the bound </a:t>
            </a:r>
            <a:r>
              <a:rPr lang="en-US" dirty="0" err="1"/>
              <a:t>spredicted</a:t>
            </a:r>
            <a:r>
              <a:rPr lang="en-US" dirty="0"/>
              <a:t> by the model, in red.  When the blue line, the actual value, is within the red lines, I know that the system is </a:t>
            </a:r>
            <a:r>
              <a:rPr lang="en-US" dirty="0" err="1"/>
              <a:t>performaing</a:t>
            </a:r>
            <a:r>
              <a:rPr lang="en-US" dirty="0"/>
              <a:t> in accordance with how my model predicts it should. That means everything is Ok.  When it goes out of bounds, something has happened.  Either there is a problem with my system, or there is a problem with my model. IN either case, I need to investigate what has happened. </a:t>
            </a:r>
          </a:p>
        </p:txBody>
      </p:sp>
      <p:sp>
        <p:nvSpPr>
          <p:cNvPr id="4" name="Slide Number Placeholder 3"/>
          <p:cNvSpPr>
            <a:spLocks noGrp="1"/>
          </p:cNvSpPr>
          <p:nvPr>
            <p:ph type="sldNum" sz="quarter" idx="10"/>
          </p:nvPr>
        </p:nvSpPr>
        <p:spPr/>
        <p:txBody>
          <a:bodyPr/>
          <a:lstStyle/>
          <a:p>
            <a:fld id="{787BED21-3312-7549-9D1A-20EB7BCC468C}" type="slidenum">
              <a:rPr lang="en-US" smtClean="0"/>
              <a:t>11</a:t>
            </a:fld>
            <a:endParaRPr lang="en-US"/>
          </a:p>
        </p:txBody>
      </p:sp>
    </p:spTree>
    <p:extLst>
      <p:ext uri="{BB962C8B-B14F-4D97-AF65-F5344CB8AC3E}">
        <p14:creationId xmlns:p14="http://schemas.microsoft.com/office/powerpoint/2010/main" val="78091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the really important point to understand here is this whole process is dynamic, as the load  on the system </a:t>
            </a:r>
            <a:r>
              <a:rPr lang="en-US" dirty="0" err="1"/>
              <a:t>tchanges</a:t>
            </a:r>
            <a:r>
              <a:rPr lang="en-US" dirty="0"/>
              <a:t> </a:t>
            </a:r>
            <a:r>
              <a:rPr lang="en-US" dirty="0" err="1"/>
              <a:t>hrough</a:t>
            </a:r>
            <a:r>
              <a:rPr lang="en-US" dirty="0"/>
              <a:t> the normal course of </a:t>
            </a:r>
            <a:r>
              <a:rPr lang="en-US" dirty="0" err="1"/>
              <a:t>bussines</a:t>
            </a:r>
            <a:r>
              <a:rPr lang="en-US" dirty="0"/>
              <a:t> during the day, the model </a:t>
            </a:r>
            <a:r>
              <a:rPr lang="en-US" dirty="0" err="1"/>
              <a:t>automacially</a:t>
            </a:r>
            <a:r>
              <a:rPr lang="en-US" dirty="0"/>
              <a:t> adapts and makes the correct predictions for that changing load. That’s what makes it machine learning. If all of sudden, a lot of people come on to the site.  maybe </a:t>
            </a:r>
            <a:r>
              <a:rPr lang="en-US" dirty="0" err="1"/>
              <a:t>ther</a:t>
            </a:r>
            <a:r>
              <a:rPr lang="en-US" dirty="0"/>
              <a:t> </a:t>
            </a:r>
            <a:r>
              <a:rPr lang="en-US" dirty="0" err="1"/>
              <a:t>eis</a:t>
            </a:r>
            <a:r>
              <a:rPr lang="en-US" dirty="0"/>
              <a:t> a big sale or add campaign, or the business naturally has a peak every evening at 6pm </a:t>
            </a:r>
            <a:r>
              <a:rPr lang="en-US" dirty="0" err="1"/>
              <a:t>ithe</a:t>
            </a:r>
            <a:r>
              <a:rPr lang="en-US" dirty="0"/>
              <a:t> model still can make an accurate prediction and determine if the system is performing properly. That’s very powerful. And that lends itself to a number of use cases.</a:t>
            </a:r>
          </a:p>
          <a:p>
            <a:endParaRPr lang="en-US" dirty="0"/>
          </a:p>
        </p:txBody>
      </p:sp>
      <p:sp>
        <p:nvSpPr>
          <p:cNvPr id="4" name="Slide Number Placeholder 3"/>
          <p:cNvSpPr>
            <a:spLocks noGrp="1"/>
          </p:cNvSpPr>
          <p:nvPr>
            <p:ph type="sldNum" sz="quarter" idx="5"/>
          </p:nvPr>
        </p:nvSpPr>
        <p:spPr/>
        <p:txBody>
          <a:bodyPr/>
          <a:lstStyle/>
          <a:p>
            <a:fld id="{BE724BA9-420D-6F44-9483-8A363F234306}" type="slidenum">
              <a:rPr lang="en-US" smtClean="0"/>
              <a:t>12</a:t>
            </a:fld>
            <a:endParaRPr lang="en-US"/>
          </a:p>
        </p:txBody>
      </p:sp>
    </p:spTree>
    <p:extLst>
      <p:ext uri="{BB962C8B-B14F-4D97-AF65-F5344CB8AC3E}">
        <p14:creationId xmlns:p14="http://schemas.microsoft.com/office/powerpoint/2010/main" val="3247258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use case is to evaluate production changes</a:t>
            </a:r>
          </a:p>
          <a:p>
            <a:r>
              <a:rPr lang="en-US" dirty="0"/>
              <a:t>A common situation is a team will deploy code to production during off hours, and then they go and test it, and everything works and performs well, but the site is under low load, it’s off hours. Then the next day, or later in the week, the peak load happens. But under this high load, the system fails., the performance is terrible,  This scenario occurs because it can be very difficult to detect performance changes when the site is under low load. Everything looked fine. It only become obvious when the site is under heavy load that there is a problem</a:t>
            </a:r>
          </a:p>
          <a:p>
            <a:endParaRPr lang="en-US" dirty="0"/>
          </a:p>
          <a:p>
            <a:r>
              <a:rPr lang="en-US" dirty="0"/>
              <a:t>The type of machine learning model we showed can be used in these </a:t>
            </a:r>
            <a:r>
              <a:rPr lang="en-US" dirty="0" err="1"/>
              <a:t>sitauations</a:t>
            </a:r>
            <a:r>
              <a:rPr lang="en-US" dirty="0"/>
              <a:t>. It </a:t>
            </a:r>
            <a:r>
              <a:rPr lang="en-US" dirty="0" err="1"/>
              <a:t>dynacmically</a:t>
            </a:r>
            <a:r>
              <a:rPr lang="en-US" dirty="0"/>
              <a:t> compares the actual current performance to the predicted performance. If you trained the model the on the previous version of the code, it can compare the new code’s performance in production to the previous version. And it can do it no matter what the load.  So it can detect if a system is performing worse on the new version of the code, then it would have been performing on the old version of the code, given the same load..  This can potentially help you predict and detect major issues before they occur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87BED21-3312-7549-9D1A-20EB7BCC468C}" type="slidenum">
              <a:rPr lang="en-US" smtClean="0"/>
              <a:t>13</a:t>
            </a:fld>
            <a:endParaRPr lang="en-US"/>
          </a:p>
        </p:txBody>
      </p:sp>
    </p:spTree>
    <p:extLst>
      <p:ext uri="{BB962C8B-B14F-4D97-AF65-F5344CB8AC3E}">
        <p14:creationId xmlns:p14="http://schemas.microsoft.com/office/powerpoint/2010/main" val="379048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use case is to detect less than optimal performance. I was running the model to monitor a production site when I noticed that every day at 6pm, the site was slower than the model predicted.  It wasn’t very much, </a:t>
            </a:r>
            <a:r>
              <a:rPr lang="en-US" dirty="0" err="1"/>
              <a:t>juat</a:t>
            </a:r>
            <a:r>
              <a:rPr lang="en-US" dirty="0"/>
              <a:t>  50 or 100 </a:t>
            </a:r>
            <a:r>
              <a:rPr lang="en-US" dirty="0" err="1"/>
              <a:t>ms</a:t>
            </a:r>
            <a:r>
              <a:rPr lang="en-US" dirty="0"/>
              <a:t>, This type of deviation wouldn’t typically be noticeably to the normal type of production monitoring based on SLA thresholds.  It’s too small. It’s not a major issue. But the model had a much greater precision and could detect small changes. And this increase could impact the user experience.  When I did some investigation, I found out that there was a batch job kicking off every day at 6pm, and it was causing a small slowdown.  Now it may not seem like much, but in ecommerce, milliseconds are money, and this detected that the system was performing less than optimal.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87BED21-3312-7549-9D1A-20EB7BCC468C}" type="slidenum">
              <a:rPr lang="en-US" smtClean="0"/>
              <a:t>14</a:t>
            </a:fld>
            <a:endParaRPr lang="en-US"/>
          </a:p>
        </p:txBody>
      </p:sp>
    </p:spTree>
    <p:extLst>
      <p:ext uri="{BB962C8B-B14F-4D97-AF65-F5344CB8AC3E}">
        <p14:creationId xmlns:p14="http://schemas.microsoft.com/office/powerpoint/2010/main" val="2154809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use case is trending over time for different load profiles. For systems that have performance dependent on load, it can be </a:t>
            </a:r>
            <a:r>
              <a:rPr lang="en-US" dirty="0" err="1"/>
              <a:t>diffcilut</a:t>
            </a:r>
            <a:r>
              <a:rPr lang="en-US" dirty="0"/>
              <a:t> to determine if  the observed change in performance is due to a change in load, or something else, like a code or </a:t>
            </a:r>
            <a:r>
              <a:rPr lang="en-US" dirty="0" err="1"/>
              <a:t>infrastrcutre</a:t>
            </a:r>
            <a:r>
              <a:rPr lang="en-US" dirty="0"/>
              <a:t> change.  I’ve had many discussions with developers over this issue, The question is is the code getting slower, or is it just the increasing load using more resources and causing things to slow down? Well, Using the model, we can compare the performance of system under different loads and </a:t>
            </a:r>
            <a:r>
              <a:rPr lang="en-US" dirty="0" err="1"/>
              <a:t>dtermine</a:t>
            </a:r>
            <a:r>
              <a:rPr lang="en-US" dirty="0"/>
              <a:t> if it is still performing to the predicted values or not. Essentially, we can normalize the performance for different loads and compare them to each other.</a:t>
            </a:r>
          </a:p>
          <a:p>
            <a:endParaRPr lang="en-US" dirty="0"/>
          </a:p>
        </p:txBody>
      </p:sp>
      <p:sp>
        <p:nvSpPr>
          <p:cNvPr id="4" name="Slide Number Placeholder 3"/>
          <p:cNvSpPr>
            <a:spLocks noGrp="1"/>
          </p:cNvSpPr>
          <p:nvPr>
            <p:ph type="sldNum" sz="quarter" idx="5"/>
          </p:nvPr>
        </p:nvSpPr>
        <p:spPr/>
        <p:txBody>
          <a:bodyPr/>
          <a:lstStyle/>
          <a:p>
            <a:fld id="{BE724BA9-420D-6F44-9483-8A363F234306}" type="slidenum">
              <a:rPr lang="en-US" smtClean="0"/>
              <a:t>15</a:t>
            </a:fld>
            <a:endParaRPr lang="en-US"/>
          </a:p>
        </p:txBody>
      </p:sp>
    </p:spTree>
    <p:extLst>
      <p:ext uri="{BB962C8B-B14F-4D97-AF65-F5344CB8AC3E}">
        <p14:creationId xmlns:p14="http://schemas.microsoft.com/office/powerpoint/2010/main" val="1450748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final use case is to use the model to detect outages or severe problems in the system. If there is a very large variance from the predicted values, there’s probably something going on. But there are better, easier, ways to detect outages.</a:t>
            </a:r>
          </a:p>
          <a:p>
            <a:endParaRPr lang="en-US" dirty="0"/>
          </a:p>
        </p:txBody>
      </p:sp>
      <p:sp>
        <p:nvSpPr>
          <p:cNvPr id="4" name="Slide Number Placeholder 3"/>
          <p:cNvSpPr>
            <a:spLocks noGrp="1"/>
          </p:cNvSpPr>
          <p:nvPr>
            <p:ph type="sldNum" sz="quarter" idx="5"/>
          </p:nvPr>
        </p:nvSpPr>
        <p:spPr/>
        <p:txBody>
          <a:bodyPr/>
          <a:lstStyle/>
          <a:p>
            <a:fld id="{BE724BA9-420D-6F44-9483-8A363F234306}" type="slidenum">
              <a:rPr lang="en-US" smtClean="0"/>
              <a:t>16</a:t>
            </a:fld>
            <a:endParaRPr lang="en-US"/>
          </a:p>
        </p:txBody>
      </p:sp>
    </p:spTree>
    <p:extLst>
      <p:ext uri="{BB962C8B-B14F-4D97-AF65-F5344CB8AC3E}">
        <p14:creationId xmlns:p14="http://schemas.microsoft.com/office/powerpoint/2010/main" val="979825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talk about our next machine learning use case. We usually have a large number of servers, or server farm, running to support an application or service. There could be </a:t>
            </a:r>
            <a:r>
              <a:rPr lang="en-US" dirty="0" err="1"/>
              <a:t>hundereds</a:t>
            </a:r>
            <a:r>
              <a:rPr lang="en-US" dirty="0"/>
              <a:t> of servers, and in theory, all these servers should be performing the same. But sometimes they aren’t. And it can be hard to find the few that are acting differently. It can be in any of metrics or </a:t>
            </a:r>
            <a:r>
              <a:rPr lang="en-US" dirty="0" err="1"/>
              <a:t>symptons</a:t>
            </a:r>
            <a:r>
              <a:rPr lang="en-US" dirty="0"/>
              <a:t> that we would have to look at to detect an issue. Our Typical statistics would show that things are normal. But customers are on those errant servers, they’re not </a:t>
            </a:r>
            <a:r>
              <a:rPr lang="en-US" dirty="0" err="1"/>
              <a:t>gonna</a:t>
            </a:r>
            <a:r>
              <a:rPr lang="en-US" dirty="0"/>
              <a:t> get the best experience.  So in this case, where we aren’t sure what to look for, and don’t have a great set of historical data to compare with, we can use what’s called unsupervised learning</a:t>
            </a:r>
          </a:p>
        </p:txBody>
      </p:sp>
      <p:sp>
        <p:nvSpPr>
          <p:cNvPr id="4" name="Slide Number Placeholder 3"/>
          <p:cNvSpPr>
            <a:spLocks noGrp="1"/>
          </p:cNvSpPr>
          <p:nvPr>
            <p:ph type="sldNum" sz="quarter" idx="10"/>
          </p:nvPr>
        </p:nvSpPr>
        <p:spPr/>
        <p:txBody>
          <a:bodyPr/>
          <a:lstStyle/>
          <a:p>
            <a:fld id="{787BED21-3312-7549-9D1A-20EB7BCC468C}" type="slidenum">
              <a:rPr lang="en-US" smtClean="0"/>
              <a:t>17</a:t>
            </a:fld>
            <a:endParaRPr lang="en-US"/>
          </a:p>
        </p:txBody>
      </p:sp>
    </p:spTree>
    <p:extLst>
      <p:ext uri="{BB962C8B-B14F-4D97-AF65-F5344CB8AC3E}">
        <p14:creationId xmlns:p14="http://schemas.microsoft.com/office/powerpoint/2010/main" val="1891353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here we are </a:t>
            </a:r>
            <a:r>
              <a:rPr lang="en-US" sz="1200" b="0" i="0" kern="1200" dirty="0" err="1">
                <a:solidFill>
                  <a:schemeClr val="tx1"/>
                </a:solidFill>
                <a:effectLst/>
                <a:latin typeface="+mn-lt"/>
                <a:ea typeface="+mn-ea"/>
                <a:cs typeface="+mn-cs"/>
              </a:rPr>
              <a:t>gonna</a:t>
            </a:r>
            <a:r>
              <a:rPr lang="en-US" sz="1200" b="0" i="0" kern="1200" dirty="0">
                <a:solidFill>
                  <a:schemeClr val="tx1"/>
                </a:solidFill>
                <a:effectLst/>
                <a:latin typeface="+mn-lt"/>
                <a:ea typeface="+mn-ea"/>
                <a:cs typeface="+mn-cs"/>
              </a:rPr>
              <a:t> use K-means clustering . IT segments data into k number of groups, based on feature </a:t>
            </a:r>
            <a:r>
              <a:rPr lang="en-US" sz="1200" b="0" i="0" kern="1200" dirty="0" err="1">
                <a:solidFill>
                  <a:schemeClr val="tx1"/>
                </a:solidFill>
                <a:effectLst/>
                <a:latin typeface="+mn-lt"/>
                <a:ea typeface="+mn-ea"/>
                <a:cs typeface="+mn-cs"/>
              </a:rPr>
              <a:t>similiarty</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Its starts by </a:t>
            </a:r>
            <a:r>
              <a:rPr lang="en-US" sz="1200" b="0" i="0" kern="1200" dirty="0" err="1">
                <a:solidFill>
                  <a:schemeClr val="tx1"/>
                </a:solidFill>
                <a:effectLst/>
                <a:latin typeface="+mn-lt"/>
                <a:ea typeface="+mn-ea"/>
                <a:cs typeface="+mn-cs"/>
              </a:rPr>
              <a:t>slecting</a:t>
            </a:r>
            <a:r>
              <a:rPr lang="en-US" sz="1200" b="0" i="0" kern="1200" dirty="0">
                <a:solidFill>
                  <a:schemeClr val="tx1"/>
                </a:solidFill>
                <a:effectLst/>
                <a:latin typeface="+mn-lt"/>
                <a:ea typeface="+mn-ea"/>
                <a:cs typeface="+mn-cs"/>
              </a:rPr>
              <a:t> a center for each of the K groups, or centroids. Then each point is assigned to the nearest group. Then a new center is calculated as the average, or mean of all the points in the group. The nit iterates, reassigning the points to the nearest center. It iterates until the groups are identified.</a:t>
            </a:r>
          </a:p>
          <a:p>
            <a:r>
              <a:rPr lang="en-US" sz="1200" b="0" i="0" kern="1200" dirty="0">
                <a:solidFill>
                  <a:schemeClr val="tx1"/>
                </a:solidFill>
                <a:effectLst/>
                <a:latin typeface="+mn-lt"/>
                <a:ea typeface="+mn-ea"/>
                <a:cs typeface="+mn-cs"/>
              </a:rPr>
              <a:t>Now we’ll look at  an example of how to apply it in practice.</a:t>
            </a:r>
            <a:endParaRPr lang="en-US" dirty="0"/>
          </a:p>
        </p:txBody>
      </p:sp>
      <p:sp>
        <p:nvSpPr>
          <p:cNvPr id="4" name="Slide Number Placeholder 3"/>
          <p:cNvSpPr>
            <a:spLocks noGrp="1"/>
          </p:cNvSpPr>
          <p:nvPr>
            <p:ph type="sldNum" sz="quarter" idx="10"/>
          </p:nvPr>
        </p:nvSpPr>
        <p:spPr/>
        <p:txBody>
          <a:bodyPr/>
          <a:lstStyle/>
          <a:p>
            <a:fld id="{787BED21-3312-7549-9D1A-20EB7BCC468C}" type="slidenum">
              <a:rPr lang="en-US" smtClean="0"/>
              <a:t>18</a:t>
            </a:fld>
            <a:endParaRPr lang="en-US"/>
          </a:p>
        </p:txBody>
      </p:sp>
    </p:spTree>
    <p:extLst>
      <p:ext uri="{BB962C8B-B14F-4D97-AF65-F5344CB8AC3E}">
        <p14:creationId xmlns:p14="http://schemas.microsoft.com/office/powerpoint/2010/main" val="3086098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 analyzed the response time data for each server in the tier by  using </a:t>
            </a:r>
            <a:r>
              <a:rPr lang="en-US" dirty="0" err="1"/>
              <a:t>kmeans</a:t>
            </a:r>
            <a:r>
              <a:rPr lang="en-US" dirty="0"/>
              <a:t> clustering. I took the median response time for each server, in 5 minute intervals, and clustered them. You can see on the left that the algorithm divided the data into 2 different groups. In the middle is a visualization of the data in that time slice, and on the right, you can see what the data looked like graphed in a monitoring tool.  It’s very clear that two of the </a:t>
            </a:r>
            <a:r>
              <a:rPr lang="en-US" dirty="0" err="1"/>
              <a:t>ervers</a:t>
            </a:r>
            <a:r>
              <a:rPr lang="en-US" dirty="0"/>
              <a:t> are performing 1- 2 seconds slower   than the other 80 or so. Now remember, I could apply this machine </a:t>
            </a:r>
            <a:r>
              <a:rPr lang="en-US" dirty="0" err="1"/>
              <a:t>laerning</a:t>
            </a:r>
            <a:r>
              <a:rPr lang="en-US" dirty="0"/>
              <a:t> analysis to any number of server groups and any number of metrics. And I’ll I’m doing is </a:t>
            </a:r>
            <a:r>
              <a:rPr lang="en-US" dirty="0" err="1"/>
              <a:t>syaing</a:t>
            </a:r>
            <a:r>
              <a:rPr lang="en-US" dirty="0"/>
              <a:t>, look for servers that are different. I don’t have to go and set a lot of </a:t>
            </a:r>
            <a:r>
              <a:rPr lang="en-US" dirty="0" err="1"/>
              <a:t>arbitray</a:t>
            </a:r>
            <a:r>
              <a:rPr lang="en-US" dirty="0"/>
              <a:t> </a:t>
            </a:r>
            <a:r>
              <a:rPr lang="en-US" dirty="0" err="1"/>
              <a:t>thresholds,and</a:t>
            </a:r>
            <a:r>
              <a:rPr lang="en-US" dirty="0"/>
              <a:t> I don’t have to look at a hundred dashboards.  So this is very dynamic and scalable, a benefit of applying machine learning to this problem.  I can find a lot of things other than just failures and outages.  In this case, working with operations, we found out that those two servers had a bios setting for energy saver on – they were using less </a:t>
            </a:r>
            <a:r>
              <a:rPr lang="en-US" dirty="0" err="1"/>
              <a:t>electricyt</a:t>
            </a:r>
            <a:r>
              <a:rPr lang="en-US" dirty="0"/>
              <a:t>, but running slower. So that means about 2 percent of our customers, were getting a slower than optimal experience.</a:t>
            </a:r>
          </a:p>
        </p:txBody>
      </p:sp>
      <p:sp>
        <p:nvSpPr>
          <p:cNvPr id="4" name="Slide Number Placeholder 3"/>
          <p:cNvSpPr>
            <a:spLocks noGrp="1"/>
          </p:cNvSpPr>
          <p:nvPr>
            <p:ph type="sldNum" sz="quarter" idx="10"/>
          </p:nvPr>
        </p:nvSpPr>
        <p:spPr/>
        <p:txBody>
          <a:bodyPr/>
          <a:lstStyle/>
          <a:p>
            <a:fld id="{BE55D09C-39DA-E44F-94A8-ACE2DDBD1BFB}" type="slidenum">
              <a:rPr lang="en-US" smtClean="0"/>
              <a:t>19</a:t>
            </a:fld>
            <a:endParaRPr lang="en-US"/>
          </a:p>
        </p:txBody>
      </p:sp>
    </p:spTree>
    <p:extLst>
      <p:ext uri="{BB962C8B-B14F-4D97-AF65-F5344CB8AC3E}">
        <p14:creationId xmlns:p14="http://schemas.microsoft.com/office/powerpoint/2010/main" val="354536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some basic code in R to do this analysis. It just reads in data, in this case a csv file, although it could easily be a real time </a:t>
            </a:r>
            <a:r>
              <a:rPr lang="en-US" dirty="0" err="1"/>
              <a:t>api</a:t>
            </a:r>
            <a:r>
              <a:rPr lang="en-US" dirty="0"/>
              <a:t> call, cleans it up a little and then performs the clustering analysis and prints out the clusters. </a:t>
            </a:r>
          </a:p>
        </p:txBody>
      </p:sp>
      <p:sp>
        <p:nvSpPr>
          <p:cNvPr id="4" name="Slide Number Placeholder 3"/>
          <p:cNvSpPr>
            <a:spLocks noGrp="1"/>
          </p:cNvSpPr>
          <p:nvPr>
            <p:ph type="sldNum" sz="quarter" idx="5"/>
          </p:nvPr>
        </p:nvSpPr>
        <p:spPr/>
        <p:txBody>
          <a:bodyPr/>
          <a:lstStyle/>
          <a:p>
            <a:fld id="{BE724BA9-420D-6F44-9483-8A363F234306}" type="slidenum">
              <a:rPr lang="en-US" smtClean="0"/>
              <a:t>20</a:t>
            </a:fld>
            <a:endParaRPr lang="en-US"/>
          </a:p>
        </p:txBody>
      </p:sp>
    </p:spTree>
    <p:extLst>
      <p:ext uri="{BB962C8B-B14F-4D97-AF65-F5344CB8AC3E}">
        <p14:creationId xmlns:p14="http://schemas.microsoft.com/office/powerpoint/2010/main" val="175463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iI've</a:t>
            </a:r>
            <a:r>
              <a:rPr lang="en-US" dirty="0"/>
              <a:t> been doing performance engineering for over 15 years. This includes working with financial </a:t>
            </a:r>
            <a:r>
              <a:rPr lang="en-US" dirty="0" err="1"/>
              <a:t>instituions</a:t>
            </a:r>
            <a:r>
              <a:rPr lang="en-US" dirty="0"/>
              <a:t>, e-commerce and SAAS providers. When I think I about performance engineering, it's really about data analysis, taking all those metrics like response times, CPU and memory </a:t>
            </a:r>
            <a:r>
              <a:rPr lang="en-US" dirty="0" err="1"/>
              <a:t>utlilization</a:t>
            </a:r>
            <a:r>
              <a:rPr lang="en-US" dirty="0"/>
              <a:t> and </a:t>
            </a:r>
            <a:r>
              <a:rPr lang="en-US" dirty="0" err="1"/>
              <a:t>summarinzing</a:t>
            </a:r>
            <a:r>
              <a:rPr lang="en-US" dirty="0"/>
              <a:t> them into information, and from that </a:t>
            </a:r>
            <a:r>
              <a:rPr lang="en-US" dirty="0" err="1"/>
              <a:t>infrmation</a:t>
            </a:r>
            <a:r>
              <a:rPr lang="en-US" dirty="0"/>
              <a:t>  information , deriving insights about the customer experience and the health of our systems. then taking the appropriate action to improve that or resolve any issues. </a:t>
            </a:r>
            <a:r>
              <a:rPr lang="en-US" dirty="0" err="1"/>
              <a:t>Thie</a:t>
            </a:r>
            <a:r>
              <a:rPr lang="en-US" dirty="0"/>
              <a:t> </a:t>
            </a:r>
            <a:r>
              <a:rPr lang="en-US" dirty="0" err="1"/>
              <a:t>sprocess</a:t>
            </a:r>
            <a:r>
              <a:rPr lang="en-US" dirty="0"/>
              <a:t> of taking data to information to </a:t>
            </a:r>
            <a:r>
              <a:rPr lang="en-US" dirty="0" err="1"/>
              <a:t>inshgts</a:t>
            </a:r>
            <a:r>
              <a:rPr lang="en-US" dirty="0"/>
              <a:t> to action that’s what makes me think of performance engineering as a data science.  Th typical way we </a:t>
            </a:r>
            <a:r>
              <a:rPr lang="en-US" dirty="0" err="1"/>
              <a:t>anlayze</a:t>
            </a:r>
            <a:r>
              <a:rPr lang="en-US" dirty="0"/>
              <a:t> that data and information is using dashboards and maybe setting alerts, But that just doesn’t scale anymore. We can’t just going creating 100’s of dashboards. We really need a better way to </a:t>
            </a:r>
            <a:r>
              <a:rPr lang="en-US" dirty="0" err="1"/>
              <a:t>appraoch</a:t>
            </a:r>
            <a:r>
              <a:rPr lang="en-US" dirty="0"/>
              <a:t> this.. WE can apply machine learning, a tools of data science  to do just that .  Machine learning is really just the math that enables computers to do some of the analysis we do as performance engineers. In this presentation,  I’m going to introduce you to 3 common machine learning algorithms: Regression Analysis, clustering and Neural Networks. I’ll show you how they work and how to apply </a:t>
            </a:r>
            <a:r>
              <a:rPr lang="en-US"/>
              <a:t>them to different </a:t>
            </a:r>
            <a:r>
              <a:rPr lang="en-US" dirty="0"/>
              <a:t>use cases in analyzing performance data.  This will be a great starting off point for you to further explore machine learning on your own.</a:t>
            </a:r>
          </a:p>
          <a:p>
            <a:endParaRPr lang="en-US" dirty="0"/>
          </a:p>
        </p:txBody>
      </p:sp>
      <p:sp>
        <p:nvSpPr>
          <p:cNvPr id="4" name="Slide Number Placeholder 3"/>
          <p:cNvSpPr>
            <a:spLocks noGrp="1"/>
          </p:cNvSpPr>
          <p:nvPr>
            <p:ph type="sldNum" sz="quarter" idx="5"/>
          </p:nvPr>
        </p:nvSpPr>
        <p:spPr/>
        <p:txBody>
          <a:bodyPr/>
          <a:lstStyle/>
          <a:p>
            <a:fld id="{BE724BA9-420D-6F44-9483-8A363F234306}" type="slidenum">
              <a:rPr lang="en-US" smtClean="0"/>
              <a:t>3</a:t>
            </a:fld>
            <a:endParaRPr lang="en-US"/>
          </a:p>
        </p:txBody>
      </p:sp>
    </p:spTree>
    <p:extLst>
      <p:ext uri="{BB962C8B-B14F-4D97-AF65-F5344CB8AC3E}">
        <p14:creationId xmlns:p14="http://schemas.microsoft.com/office/powerpoint/2010/main" val="1532330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always a challenge with using clustering and that’s determining what the optimal number of clusters should be.  There’s a few ways to arrive at that, both manually, suing </a:t>
            </a:r>
            <a:r>
              <a:rPr lang="en-US" dirty="0" err="1"/>
              <a:t>hieracrhcically</a:t>
            </a:r>
            <a:r>
              <a:rPr lang="en-US" dirty="0"/>
              <a:t> clustering, where you draw a </a:t>
            </a:r>
            <a:r>
              <a:rPr lang="en-US" dirty="0" err="1"/>
              <a:t>horizaontal</a:t>
            </a:r>
            <a:r>
              <a:rPr lang="en-US" dirty="0"/>
              <a:t> al line through the vertical ones . And there’s other ways, using libraries,  to calculate it as well. </a:t>
            </a:r>
          </a:p>
        </p:txBody>
      </p:sp>
      <p:sp>
        <p:nvSpPr>
          <p:cNvPr id="4" name="Slide Number Placeholder 3"/>
          <p:cNvSpPr>
            <a:spLocks noGrp="1"/>
          </p:cNvSpPr>
          <p:nvPr>
            <p:ph type="sldNum" sz="quarter" idx="10"/>
          </p:nvPr>
        </p:nvSpPr>
        <p:spPr/>
        <p:txBody>
          <a:bodyPr/>
          <a:lstStyle/>
          <a:p>
            <a:fld id="{787BED21-3312-7549-9D1A-20EB7BCC468C}" type="slidenum">
              <a:rPr lang="en-US" smtClean="0"/>
              <a:t>21</a:t>
            </a:fld>
            <a:endParaRPr lang="en-US"/>
          </a:p>
        </p:txBody>
      </p:sp>
    </p:spTree>
    <p:extLst>
      <p:ext uri="{BB962C8B-B14F-4D97-AF65-F5344CB8AC3E}">
        <p14:creationId xmlns:p14="http://schemas.microsoft.com/office/powerpoint/2010/main" val="1689551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looked at an example of supervised machine learning in </a:t>
            </a:r>
            <a:r>
              <a:rPr lang="en-US" dirty="0" err="1"/>
              <a:t>lieanr</a:t>
            </a:r>
            <a:r>
              <a:rPr lang="en-US" dirty="0"/>
              <a:t> regression, where we </a:t>
            </a:r>
            <a:r>
              <a:rPr lang="en-US" dirty="0" err="1"/>
              <a:t>trainined</a:t>
            </a:r>
            <a:r>
              <a:rPr lang="en-US" dirty="0"/>
              <a:t> the model with a set of data, we looked at unsupervised learning, in clustering, where there was no training of the model. There are lot of different machine learning algorithms, and one of the hardest parts is </a:t>
            </a:r>
            <a:r>
              <a:rPr lang="en-US" dirty="0" err="1"/>
              <a:t>pikcing</a:t>
            </a:r>
            <a:r>
              <a:rPr lang="en-US" dirty="0"/>
              <a:t> the right one for your problem.  Then you have to determine which are the best features or metrics to use and that can be an iterative process. Data wrangling, or getting the </a:t>
            </a:r>
            <a:r>
              <a:rPr lang="en-US" dirty="0" err="1"/>
              <a:t>data,cleaning</a:t>
            </a:r>
            <a:r>
              <a:rPr lang="en-US" dirty="0"/>
              <a:t> it up and getting it into the right format you can use it, can also be non-trivial.  Then you have to make sure you have a good training set of data for your model, and finally getting it to run in production is more </a:t>
            </a:r>
            <a:r>
              <a:rPr lang="en-US" dirty="0" err="1"/>
              <a:t>soaftware</a:t>
            </a:r>
            <a:r>
              <a:rPr lang="en-US" dirty="0"/>
              <a:t> engineering than data science, but important as well.</a:t>
            </a:r>
          </a:p>
        </p:txBody>
      </p:sp>
      <p:sp>
        <p:nvSpPr>
          <p:cNvPr id="4" name="Slide Number Placeholder 3"/>
          <p:cNvSpPr>
            <a:spLocks noGrp="1"/>
          </p:cNvSpPr>
          <p:nvPr>
            <p:ph type="sldNum" sz="quarter" idx="10"/>
          </p:nvPr>
        </p:nvSpPr>
        <p:spPr/>
        <p:txBody>
          <a:bodyPr/>
          <a:lstStyle/>
          <a:p>
            <a:fld id="{787BED21-3312-7549-9D1A-20EB7BCC468C}" type="slidenum">
              <a:rPr lang="en-US" smtClean="0"/>
              <a:t>22</a:t>
            </a:fld>
            <a:endParaRPr lang="en-US"/>
          </a:p>
        </p:txBody>
      </p:sp>
    </p:spTree>
    <p:extLst>
      <p:ext uri="{BB962C8B-B14F-4D97-AF65-F5344CB8AC3E}">
        <p14:creationId xmlns:p14="http://schemas.microsoft.com/office/powerpoint/2010/main" val="218157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our first use case, we want to build a machine learning model to better understand the customer experience.  WE start with what’s called feature engineering, we first have to understand what data we have and what it tells us about our goal, or what we want to predict. In performance we have a lot of metrics like …and we need to understand how they are related.  One of The best metrics to understand </a:t>
            </a:r>
            <a:r>
              <a:rPr lang="en-US" dirty="0" err="1"/>
              <a:t>custoemr</a:t>
            </a:r>
            <a:r>
              <a:rPr lang="en-US" dirty="0"/>
              <a:t> </a:t>
            </a:r>
            <a:r>
              <a:rPr lang="en-US" dirty="0" err="1"/>
              <a:t>xpreince</a:t>
            </a:r>
            <a:r>
              <a:rPr lang="en-US" dirty="0"/>
              <a:t> is going to be response time. What is the independent variable or feature that tends to drive that </a:t>
            </a:r>
            <a:r>
              <a:rPr lang="en-US" dirty="0" err="1"/>
              <a:t>reponse</a:t>
            </a:r>
            <a:r>
              <a:rPr lang="en-US" dirty="0"/>
              <a:t> time of our </a:t>
            </a:r>
            <a:r>
              <a:rPr lang="en-US" dirty="0" err="1"/>
              <a:t>sytem</a:t>
            </a:r>
            <a:r>
              <a:rPr lang="en-US" dirty="0"/>
              <a:t>, very often it’s going to be user load, the number of the users on the system. And in fact, it tends to  drive all the other metrics. So it’s a really good starting point when looking for a feature.</a:t>
            </a:r>
          </a:p>
        </p:txBody>
      </p:sp>
      <p:sp>
        <p:nvSpPr>
          <p:cNvPr id="4" name="Slide Number Placeholder 3"/>
          <p:cNvSpPr>
            <a:spLocks noGrp="1"/>
          </p:cNvSpPr>
          <p:nvPr>
            <p:ph type="sldNum" sz="quarter" idx="10"/>
          </p:nvPr>
        </p:nvSpPr>
        <p:spPr/>
        <p:txBody>
          <a:bodyPr/>
          <a:lstStyle/>
          <a:p>
            <a:fld id="{787BED21-3312-7549-9D1A-20EB7BCC468C}" type="slidenum">
              <a:rPr lang="en-US" smtClean="0"/>
              <a:t>4</a:t>
            </a:fld>
            <a:endParaRPr lang="en-US"/>
          </a:p>
        </p:txBody>
      </p:sp>
    </p:spTree>
    <p:extLst>
      <p:ext uri="{BB962C8B-B14F-4D97-AF65-F5344CB8AC3E}">
        <p14:creationId xmlns:p14="http://schemas.microsoft.com/office/powerpoint/2010/main" val="416738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first thing we do is graph response time vs user load, now this is </a:t>
            </a:r>
            <a:r>
              <a:rPr lang="en-US" dirty="0" err="1"/>
              <a:t>acutally</a:t>
            </a:r>
            <a:r>
              <a:rPr lang="en-US" dirty="0"/>
              <a:t> real data from a system I worked on. And here we can see that I can pretty much draw a line right through the data points on this graph. This means there is a linear relationship between response time and load.  Now in other use cases, tis might not be so obvious, but you can use mathematical techniques to evaluate how well the data fits a line but we won’t go into those now. But here we clearly can make use of a linear model.</a:t>
            </a:r>
          </a:p>
          <a:p>
            <a:endParaRPr lang="en-US" dirty="0"/>
          </a:p>
        </p:txBody>
      </p:sp>
      <p:sp>
        <p:nvSpPr>
          <p:cNvPr id="4" name="Slide Number Placeholder 3"/>
          <p:cNvSpPr>
            <a:spLocks noGrp="1"/>
          </p:cNvSpPr>
          <p:nvPr>
            <p:ph type="sldNum" sz="quarter" idx="10"/>
          </p:nvPr>
        </p:nvSpPr>
        <p:spPr/>
        <p:txBody>
          <a:bodyPr/>
          <a:lstStyle/>
          <a:p>
            <a:fld id="{787BED21-3312-7549-9D1A-20EB7BCC468C}" type="slidenum">
              <a:rPr lang="en-US" smtClean="0"/>
              <a:t>5</a:t>
            </a:fld>
            <a:endParaRPr lang="en-US"/>
          </a:p>
        </p:txBody>
      </p:sp>
    </p:spTree>
    <p:extLst>
      <p:ext uri="{BB962C8B-B14F-4D97-AF65-F5344CB8AC3E}">
        <p14:creationId xmlns:p14="http://schemas.microsoft.com/office/powerpoint/2010/main" val="2058958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Coefficent</a:t>
            </a:r>
            <a:r>
              <a:rPr lang="en-US" dirty="0"/>
              <a:t> and constant</a:t>
            </a:r>
          </a:p>
          <a:p>
            <a:r>
              <a:rPr lang="en-US" dirty="0"/>
              <a:t>So now we are going to do a little math. Mathematically, we can express our model as saying </a:t>
            </a:r>
            <a:r>
              <a:rPr lang="en-US" dirty="0" err="1"/>
              <a:t>responstime</a:t>
            </a:r>
            <a:r>
              <a:rPr lang="en-US" dirty="0"/>
              <a:t> time is a function of load. And that function as we say early is a line. The way to </a:t>
            </a:r>
            <a:r>
              <a:rPr lang="en-US" dirty="0" err="1"/>
              <a:t>mathemetically</a:t>
            </a:r>
            <a:r>
              <a:rPr lang="en-US" dirty="0"/>
              <a:t> express a line is here, y= a +</a:t>
            </a:r>
            <a:r>
              <a:rPr lang="en-US" dirty="0" err="1"/>
              <a:t>bx</a:t>
            </a:r>
            <a:r>
              <a:rPr lang="en-US" dirty="0"/>
              <a:t>, a is a constant and b is the </a:t>
            </a:r>
            <a:r>
              <a:rPr lang="en-US" dirty="0" err="1"/>
              <a:t>coefficent</a:t>
            </a:r>
            <a:r>
              <a:rPr lang="en-US" dirty="0"/>
              <a:t>. Y is our response time and x is our load. Here we can see various examples of how varying those values affects what the line looks like. We are </a:t>
            </a:r>
            <a:r>
              <a:rPr lang="en-US" dirty="0" err="1"/>
              <a:t>bqscailly</a:t>
            </a:r>
            <a:r>
              <a:rPr lang="en-US" dirty="0"/>
              <a:t> changing it’s intercept (a) and slope (b). And so this is the equation of line, and what our model is going to look like.</a:t>
            </a:r>
          </a:p>
        </p:txBody>
      </p:sp>
      <p:sp>
        <p:nvSpPr>
          <p:cNvPr id="4" name="Slide Number Placeholder 3"/>
          <p:cNvSpPr>
            <a:spLocks noGrp="1"/>
          </p:cNvSpPr>
          <p:nvPr>
            <p:ph type="sldNum" sz="quarter" idx="5"/>
          </p:nvPr>
        </p:nvSpPr>
        <p:spPr/>
        <p:txBody>
          <a:bodyPr/>
          <a:lstStyle/>
          <a:p>
            <a:fld id="{787BED21-3312-7549-9D1A-20EB7BCC468C}" type="slidenum">
              <a:rPr lang="en-US" smtClean="0"/>
              <a:t>6</a:t>
            </a:fld>
            <a:endParaRPr lang="en-US"/>
          </a:p>
        </p:txBody>
      </p:sp>
    </p:spTree>
    <p:extLst>
      <p:ext uri="{BB962C8B-B14F-4D97-AF65-F5344CB8AC3E}">
        <p14:creationId xmlns:p14="http://schemas.microsoft.com/office/powerpoint/2010/main" val="301476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really what we need to do is  solve for a and b. X is our load, y is our response time. Each point of our data set, (or training set) is a pair of these </a:t>
            </a:r>
            <a:r>
              <a:rPr lang="en-US" dirty="0" err="1"/>
              <a:t>values.for</a:t>
            </a:r>
            <a:r>
              <a:rPr lang="en-US" dirty="0"/>
              <a:t> any value of load, we have a response time . We solve for a and b, using this formula. And this process is called linear regression. Now this formula might look a little complicated, but you don’t have to actually do this on your own</a:t>
            </a:r>
          </a:p>
        </p:txBody>
      </p:sp>
      <p:sp>
        <p:nvSpPr>
          <p:cNvPr id="4" name="Slide Number Placeholder 3"/>
          <p:cNvSpPr>
            <a:spLocks noGrp="1"/>
          </p:cNvSpPr>
          <p:nvPr>
            <p:ph type="sldNum" sz="quarter" idx="5"/>
          </p:nvPr>
        </p:nvSpPr>
        <p:spPr/>
        <p:txBody>
          <a:bodyPr/>
          <a:lstStyle/>
          <a:p>
            <a:fld id="{BE724BA9-420D-6F44-9483-8A363F234306}" type="slidenum">
              <a:rPr lang="en-US" smtClean="0"/>
              <a:t>7</a:t>
            </a:fld>
            <a:endParaRPr lang="en-US"/>
          </a:p>
        </p:txBody>
      </p:sp>
    </p:spTree>
    <p:extLst>
      <p:ext uri="{BB962C8B-B14F-4D97-AF65-F5344CB8AC3E}">
        <p14:creationId xmlns:p14="http://schemas.microsoft.com/office/powerpoint/2010/main" val="91616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great thing is, many languages have this calculation built right into them. In this example I’m using a data science language called R, but you might also do it in a </a:t>
            </a:r>
            <a:r>
              <a:rPr lang="en-US" dirty="0" err="1"/>
              <a:t>lnaugage</a:t>
            </a:r>
            <a:r>
              <a:rPr lang="en-US" dirty="0"/>
              <a:t> like Python, or even excel.  So in line 202, you see I call the function </a:t>
            </a:r>
            <a:r>
              <a:rPr lang="en-US" dirty="0" err="1"/>
              <a:t>lm</a:t>
            </a:r>
            <a:r>
              <a:rPr lang="en-US" dirty="0"/>
              <a:t>() with some </a:t>
            </a:r>
            <a:r>
              <a:rPr lang="en-US" dirty="0" err="1"/>
              <a:t>paramaters</a:t>
            </a:r>
            <a:r>
              <a:rPr lang="en-US" dirty="0"/>
              <a:t>. LM is linear model, so it does all those calculations we saw before for me. I’m </a:t>
            </a:r>
            <a:r>
              <a:rPr lang="en-US" dirty="0" err="1"/>
              <a:t>bascially</a:t>
            </a:r>
            <a:r>
              <a:rPr lang="en-US" dirty="0"/>
              <a:t> telling it to build a linear model for response time using count, and what data set to use to calculate a and b. from 199 to 203  I’m </a:t>
            </a:r>
            <a:r>
              <a:rPr lang="en-US" dirty="0" err="1"/>
              <a:t>acutally</a:t>
            </a:r>
            <a:r>
              <a:rPr lang="en-US" dirty="0"/>
              <a:t> looping though to create or train multiple models, for different response time percentiles, , like the p25, p50, p95 etc. We’ll see more of that later.</a:t>
            </a:r>
          </a:p>
          <a:p>
            <a:endParaRPr lang="en-US" dirty="0"/>
          </a:p>
          <a:p>
            <a:r>
              <a:rPr lang="en-US" dirty="0"/>
              <a:t>Then once I have my model, I want to use it to make a prediction, or given a </a:t>
            </a:r>
            <a:r>
              <a:rPr lang="en-US" dirty="0" err="1"/>
              <a:t>parcitucalr</a:t>
            </a:r>
            <a:r>
              <a:rPr lang="en-US" dirty="0"/>
              <a:t> count, what would my m </a:t>
            </a:r>
            <a:r>
              <a:rPr lang="en-US" dirty="0" err="1"/>
              <a:t>odel</a:t>
            </a:r>
            <a:r>
              <a:rPr lang="en-US" dirty="0"/>
              <a:t>, or equation tell me the response time should be. So we’ve essentially built a machine learning model to predict response times, using linear regression And we’ll see how to put this to use in a few slides. So that’s the math and code, what does this actually look like actually in process?</a:t>
            </a:r>
          </a:p>
        </p:txBody>
      </p:sp>
      <p:sp>
        <p:nvSpPr>
          <p:cNvPr id="4" name="Slide Number Placeholder 3"/>
          <p:cNvSpPr>
            <a:spLocks noGrp="1"/>
          </p:cNvSpPr>
          <p:nvPr>
            <p:ph type="sldNum" sz="quarter" idx="10"/>
          </p:nvPr>
        </p:nvSpPr>
        <p:spPr/>
        <p:txBody>
          <a:bodyPr/>
          <a:lstStyle/>
          <a:p>
            <a:fld id="{787BED21-3312-7549-9D1A-20EB7BCC468C}" type="slidenum">
              <a:rPr lang="en-US" smtClean="0"/>
              <a:t>8</a:t>
            </a:fld>
            <a:endParaRPr lang="en-US"/>
          </a:p>
        </p:txBody>
      </p:sp>
    </p:spTree>
    <p:extLst>
      <p:ext uri="{BB962C8B-B14F-4D97-AF65-F5344CB8AC3E}">
        <p14:creationId xmlns:p14="http://schemas.microsoft.com/office/powerpoint/2010/main" val="78248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So here’s what the actual workflow looks like to use this machine learning model. First have I </a:t>
            </a:r>
            <a:r>
              <a:rPr lang="en-US" dirty="0" err="1"/>
              <a:t>indetify</a:t>
            </a:r>
            <a:r>
              <a:rPr lang="en-US" dirty="0"/>
              <a:t> the training data in the APM or monitoring tool, I want to make sure I don’t use a day that has an outage or something weird </a:t>
            </a:r>
            <a:r>
              <a:rPr lang="en-US" dirty="0" err="1"/>
              <a:t>happenning</a:t>
            </a:r>
            <a:r>
              <a:rPr lang="en-US" dirty="0"/>
              <a:t>. Then I extract the data using the API,. And I’m doing this for a number of endpoints, because I want to monitor the performance of all my key endpoints, all the business critical ones that really affect the customer experience.  And now you start to see the one of benefits of or the power of machine learning, I can do this automated analysis monitoring  for any number of endpoints.</a:t>
            </a:r>
          </a:p>
          <a:p>
            <a:pPr lvl="0"/>
            <a:endParaRPr lang="en-US" dirty="0"/>
          </a:p>
          <a:p>
            <a:pPr lvl="0"/>
            <a:r>
              <a:rPr lang="en-US" dirty="0"/>
              <a:t>And then I run the monitoring – and here’s what it looks like </a:t>
            </a:r>
          </a:p>
          <a:p>
            <a:pPr lvl="0"/>
            <a:endParaRPr lang="en-US" dirty="0"/>
          </a:p>
          <a:p>
            <a:pPr lvl="0"/>
            <a:r>
              <a:rPr lang="en-US" dirty="0"/>
              <a:t>ES for visualization purposes</a:t>
            </a:r>
          </a:p>
          <a:p>
            <a:pPr lvl="0"/>
            <a:endParaRPr lang="en-US" dirty="0"/>
          </a:p>
          <a:p>
            <a:pPr lvl="0"/>
            <a:endParaRPr lang="en-US" dirty="0"/>
          </a:p>
          <a:p>
            <a:pPr lvl="0"/>
            <a:endParaRPr lang="en-US" dirty="0"/>
          </a:p>
          <a:p>
            <a:pPr lvl="0"/>
            <a:r>
              <a:rPr lang="en-US" dirty="0"/>
              <a:t>Manually Evaluate days for training data </a:t>
            </a:r>
          </a:p>
          <a:p>
            <a:pPr lvl="0"/>
            <a:r>
              <a:rPr lang="en-US" dirty="0"/>
              <a:t>CSV of all  endpoints</a:t>
            </a:r>
          </a:p>
          <a:p>
            <a:pPr lvl="0"/>
            <a:r>
              <a:rPr lang="en-US" dirty="0"/>
              <a:t>Extract Training Data via NR API</a:t>
            </a:r>
          </a:p>
          <a:p>
            <a:pPr lvl="0"/>
            <a:r>
              <a:rPr lang="en-US" dirty="0"/>
              <a:t>Train models</a:t>
            </a:r>
          </a:p>
          <a:p>
            <a:pPr lvl="0"/>
            <a:r>
              <a:rPr lang="en-US" dirty="0"/>
              <a:t>Evaluate models for fit</a:t>
            </a:r>
          </a:p>
          <a:p>
            <a:pPr lvl="0"/>
            <a:r>
              <a:rPr lang="en-US" dirty="0"/>
              <a:t>Deploy to EC2 </a:t>
            </a:r>
          </a:p>
          <a:p>
            <a:endParaRPr lang="en-US" dirty="0"/>
          </a:p>
        </p:txBody>
      </p:sp>
      <p:sp>
        <p:nvSpPr>
          <p:cNvPr id="4" name="Slide Number Placeholder 3"/>
          <p:cNvSpPr>
            <a:spLocks noGrp="1"/>
          </p:cNvSpPr>
          <p:nvPr>
            <p:ph type="sldNum" sz="quarter" idx="5"/>
          </p:nvPr>
        </p:nvSpPr>
        <p:spPr/>
        <p:txBody>
          <a:bodyPr/>
          <a:lstStyle/>
          <a:p>
            <a:fld id="{787BED21-3312-7549-9D1A-20EB7BCC468C}" type="slidenum">
              <a:rPr lang="en-US" smtClean="0"/>
              <a:t>9</a:t>
            </a:fld>
            <a:endParaRPr lang="en-US"/>
          </a:p>
        </p:txBody>
      </p:sp>
    </p:spTree>
    <p:extLst>
      <p:ext uri="{BB962C8B-B14F-4D97-AF65-F5344CB8AC3E}">
        <p14:creationId xmlns:p14="http://schemas.microsoft.com/office/powerpoint/2010/main" val="335211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visualization of how we are analyzing the performance with our model.  Remember, what I’m doing is taking the load, as measured by my monitoring tool, and feeding that into my model. The model then makes a prediction about what the response time of that endpoint should be.  The model also gives an upper and lower bound for the  predicted value.  Those bounds are plotted as the red lines. There’s always variance in the data, and giving these bounds helps account for it. By making it a little less precise, It makes the model more accurate and </a:t>
            </a:r>
            <a:r>
              <a:rPr lang="en-US" dirty="0" err="1"/>
              <a:t>useful.In</a:t>
            </a:r>
            <a:r>
              <a:rPr lang="en-US" dirty="0"/>
              <a:t> blue, I’m plotting the actual value of the response time, for that given load, at that time, as measured by the monitoring tool. When the actual value goes beyond the the red lines, or predicted values, I could have a potential problem. The system isn't performing as it would be expected to, as predicted by the model.  IN these graphs, we see a models for 4 different percentiles of the response time distribution). I always like to look at the different quantiles, as you can get more insight than just looking at the average.  What makes this regression model based analysis very useful, it's only based on the load, and that's important .  The load on a system varies  throughout the day, month, year, but this model can still make accurate predictions, based on that ever changing load. And that lends itself to a number of use cases.</a:t>
            </a:r>
          </a:p>
        </p:txBody>
      </p:sp>
      <p:sp>
        <p:nvSpPr>
          <p:cNvPr id="4" name="Slide Number Placeholder 3"/>
          <p:cNvSpPr>
            <a:spLocks noGrp="1"/>
          </p:cNvSpPr>
          <p:nvPr>
            <p:ph type="sldNum" sz="quarter" idx="10"/>
          </p:nvPr>
        </p:nvSpPr>
        <p:spPr/>
        <p:txBody>
          <a:bodyPr/>
          <a:lstStyle/>
          <a:p>
            <a:fld id="{787BED21-3312-7549-9D1A-20EB7BCC468C}" type="slidenum">
              <a:rPr lang="en-US" smtClean="0"/>
              <a:t>10</a:t>
            </a:fld>
            <a:endParaRPr lang="en-US"/>
          </a:p>
        </p:txBody>
      </p:sp>
    </p:spTree>
    <p:extLst>
      <p:ext uri="{BB962C8B-B14F-4D97-AF65-F5344CB8AC3E}">
        <p14:creationId xmlns:p14="http://schemas.microsoft.com/office/powerpoint/2010/main" val="4285067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B4632-E990-421A-A7DC-54476A730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B692D86-0DC4-4FC4-B5A7-088EE7E3EA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2C42CB45-B8F5-4E77-9588-A9ADBDDF3DDA}"/>
              </a:ext>
            </a:extLst>
          </p:cNvPr>
          <p:cNvSpPr>
            <a:spLocks noGrp="1"/>
          </p:cNvSpPr>
          <p:nvPr>
            <p:ph type="ftr" sz="quarter" idx="11"/>
          </p:nvPr>
        </p:nvSpPr>
        <p:spPr>
          <a:xfrm>
            <a:off x="1598765" y="6356350"/>
            <a:ext cx="6554635" cy="365125"/>
          </a:xfrm>
        </p:spPr>
        <p:txBody>
          <a:bodyPr/>
          <a:lstStyle/>
          <a:p>
            <a:endParaRPr lang="en-US" dirty="0"/>
          </a:p>
        </p:txBody>
      </p:sp>
      <p:sp>
        <p:nvSpPr>
          <p:cNvPr id="6" name="Slide Number Placeholder 5">
            <a:extLst>
              <a:ext uri="{FF2B5EF4-FFF2-40B4-BE49-F238E27FC236}">
                <a16:creationId xmlns:a16="http://schemas.microsoft.com/office/drawing/2014/main" id="{844EE995-C2E0-4F53-922C-3F39703092CC}"/>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3179671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5E95-F8D9-4F2F-9841-E410929B01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CE8071-D862-421D-B834-1C3C52DC99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5F688E-C821-4845-B981-FF977CB43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73ED8-80C3-4183-BE85-51D3D28E91AA}"/>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2207032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114E11-A11D-43CE-BD33-48D9C530A7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9444B6-8313-4AB7-A64C-CD361143866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338F12-0CA7-4F61-A822-2FD5BA40A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54D4B4-104F-4C76-B9F3-12C9066964FF}"/>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49125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4DF34-2AE6-424C-B4CB-BA60A68C5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46BFC-DF28-4592-A831-7F64CEEB6D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B5CC5FB-7FB1-4C65-AB29-CE25A2D17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C4EA87-7AC3-4DFC-B14C-A0E1C57D0B24}"/>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56602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B1F17-D590-44A2-B2D6-10A88218DF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3EF14D-6608-44F1-BEF7-57453C948E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1F70F5D0-E799-4E79-9FB5-9E8ECC9C1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9FED6-33A6-45D9-BBA6-732D11C97823}"/>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203069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D5E12-ACFD-464A-9B09-FF66AAAC6D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3BE7B-56F6-4FEA-948E-A64E929C02B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458B43-9512-40B8-A02A-C27684B784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5BD765-F497-410B-B934-A863FE727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E9C48B-E010-49C5-B5B0-A323687A0FB8}"/>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1627624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4D3B8-0923-4D22-934F-56FBF8FC50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E6CE87-978C-4C24-9A0A-7C533EBB9A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A1A2C8-5A21-47B6-83EC-7DA462797EC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603097-F3FD-4CD8-880E-28E613CDE9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F5BB91-B774-472D-8230-2E411005D8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63C07E4-84F8-4A2C-A52B-47640544D6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18844C-114A-4D06-8321-6F70FAEE37CF}"/>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3893930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1DD5-F8D3-421E-8D12-36FE68CE9B9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16B526B-EFF3-4C1D-ABB5-E2F0DFFE29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F30E8D-B93A-40C7-A90F-E8CB8A98EACC}"/>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286925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437349-B7D7-416B-A2F6-EAC6240260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9F4FEB-7839-40E7-9180-1A09CABD5E8C}"/>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255424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5AD0-8DC5-446D-B823-250BF33C84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D6F94E-9931-4557-B9F3-04A2941C5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AE9986-25B8-42DE-880B-B27FBF3A18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A43D33EA-0C19-47DA-8A3F-17CE608388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A3F49-A7A0-4BBD-821C-77A109643513}"/>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3462804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5CF3-1A46-4056-9B5D-54EBB6167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BA0D5C-93A7-4EF0-AF9E-31AC94D501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C2822F5-3F87-4CB5-B404-1A6914B92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63A03D60-7806-4ABD-9F58-C8A5652E7F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F8480-40BD-4367-8B2D-5264233D69AE}"/>
              </a:ext>
            </a:extLst>
          </p:cNvPr>
          <p:cNvSpPr>
            <a:spLocks noGrp="1"/>
          </p:cNvSpPr>
          <p:nvPr>
            <p:ph type="sldNum" sz="quarter" idx="12"/>
          </p:nvPr>
        </p:nvSpPr>
        <p:spPr/>
        <p:txBody>
          <a:bodyPr/>
          <a:lstStyle/>
          <a:p>
            <a:fld id="{C205F46B-F0AB-44FA-B0AD-1A02E4BF1FE5}" type="slidenum">
              <a:rPr lang="en-US" smtClean="0"/>
              <a:t>‹#›</a:t>
            </a:fld>
            <a:endParaRPr lang="en-US"/>
          </a:p>
        </p:txBody>
      </p:sp>
    </p:spTree>
    <p:extLst>
      <p:ext uri="{BB962C8B-B14F-4D97-AF65-F5344CB8AC3E}">
        <p14:creationId xmlns:p14="http://schemas.microsoft.com/office/powerpoint/2010/main" val="3069783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8FF130-A5DA-4194-BC06-B4A99653DB4A}"/>
              </a:ext>
            </a:extLst>
          </p:cNvPr>
          <p:cNvSpPr>
            <a:spLocks noGrp="1"/>
          </p:cNvSpPr>
          <p:nvPr>
            <p:ph type="title"/>
          </p:nvPr>
        </p:nvSpPr>
        <p:spPr>
          <a:xfrm>
            <a:off x="691663" y="555671"/>
            <a:ext cx="10669773" cy="1088661"/>
          </a:xfrm>
          <a:prstGeom prst="rect">
            <a:avLst/>
          </a:prstGeom>
        </p:spPr>
        <p:txBody>
          <a:bodyPr vert="horz" lIns="91440" tIns="45720" rIns="91440" bIns="45720" rtlCol="0" anchor="b">
            <a:normAutofit/>
          </a:bodyPr>
          <a:lstStyle/>
          <a:p>
            <a:r>
              <a:rPr lang="en-US" dirty="0"/>
              <a:t>Click to edit Master title</a:t>
            </a:r>
          </a:p>
        </p:txBody>
      </p:sp>
      <p:sp>
        <p:nvSpPr>
          <p:cNvPr id="3" name="Text Placeholder 2">
            <a:extLst>
              <a:ext uri="{FF2B5EF4-FFF2-40B4-BE49-F238E27FC236}">
                <a16:creationId xmlns:a16="http://schemas.microsoft.com/office/drawing/2014/main" id="{FBA171E9-3923-4172-ABC8-2A7F8B0C29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5054B71-0FA8-4CD5-94B3-74834EA33383}"/>
              </a:ext>
            </a:extLst>
          </p:cNvPr>
          <p:cNvSpPr>
            <a:spLocks noGrp="1"/>
          </p:cNvSpPr>
          <p:nvPr>
            <p:ph type="ftr" sz="quarter" idx="3"/>
          </p:nvPr>
        </p:nvSpPr>
        <p:spPr>
          <a:xfrm>
            <a:off x="827729" y="6356350"/>
            <a:ext cx="732567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A3C883-A32A-4765-B7F0-E250C20BF4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05F46B-F0AB-44FA-B0AD-1A02E4BF1FE5}" type="slidenum">
              <a:rPr lang="en-US" smtClean="0"/>
              <a:t>‹#›</a:t>
            </a:fld>
            <a:endParaRPr lang="en-US"/>
          </a:p>
        </p:txBody>
      </p:sp>
    </p:spTree>
    <p:extLst>
      <p:ext uri="{BB962C8B-B14F-4D97-AF65-F5344CB8AC3E}">
        <p14:creationId xmlns:p14="http://schemas.microsoft.com/office/powerpoint/2010/main" val="2859979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7.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A8EBD3-1513-0B44-9829-096D26BAE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57364" cy="6858000"/>
          </a:xfrm>
          <a:prstGeom prst="rect">
            <a:avLst/>
          </a:prstGeom>
        </p:spPr>
      </p:pic>
      <p:sp>
        <p:nvSpPr>
          <p:cNvPr id="2" name="Title 1">
            <a:extLst>
              <a:ext uri="{FF2B5EF4-FFF2-40B4-BE49-F238E27FC236}">
                <a16:creationId xmlns:a16="http://schemas.microsoft.com/office/drawing/2014/main" id="{3B610A6C-F098-4D69-9B81-56F53AA8B791}"/>
              </a:ext>
            </a:extLst>
          </p:cNvPr>
          <p:cNvSpPr>
            <a:spLocks noGrp="1"/>
          </p:cNvSpPr>
          <p:nvPr>
            <p:ph type="ctrTitle"/>
          </p:nvPr>
        </p:nvSpPr>
        <p:spPr>
          <a:xfrm>
            <a:off x="1524000" y="1854199"/>
            <a:ext cx="9144000" cy="1655763"/>
          </a:xfrm>
          <a:solidFill>
            <a:schemeClr val="bg1">
              <a:alpha val="84000"/>
            </a:schemeClr>
          </a:solidFill>
        </p:spPr>
        <p:txBody>
          <a:bodyPr>
            <a:normAutofit fontScale="90000"/>
          </a:bodyPr>
          <a:lstStyle/>
          <a:p>
            <a:r>
              <a:rPr lang="en-US" dirty="0"/>
              <a:t>Machine Learning Applications in Performance Analysis</a:t>
            </a:r>
          </a:p>
        </p:txBody>
      </p:sp>
      <p:sp>
        <p:nvSpPr>
          <p:cNvPr id="3" name="Subtitle 2">
            <a:extLst>
              <a:ext uri="{FF2B5EF4-FFF2-40B4-BE49-F238E27FC236}">
                <a16:creationId xmlns:a16="http://schemas.microsoft.com/office/drawing/2014/main" id="{3CF1F66B-77B3-493E-921E-296B5864FBA3}"/>
              </a:ext>
            </a:extLst>
          </p:cNvPr>
          <p:cNvSpPr>
            <a:spLocks noGrp="1"/>
          </p:cNvSpPr>
          <p:nvPr>
            <p:ph type="subTitle" idx="1"/>
          </p:nvPr>
        </p:nvSpPr>
        <p:spPr>
          <a:xfrm>
            <a:off x="4455885" y="4079875"/>
            <a:ext cx="3904343" cy="1655762"/>
          </a:xfrm>
          <a:solidFill>
            <a:schemeClr val="bg1">
              <a:alpha val="81000"/>
            </a:schemeClr>
          </a:solidFill>
        </p:spPr>
        <p:txBody>
          <a:bodyPr>
            <a:normAutofit lnSpcReduction="10000"/>
          </a:bodyPr>
          <a:lstStyle/>
          <a:p>
            <a:r>
              <a:rPr lang="en-US" dirty="0"/>
              <a:t>Gopal </a:t>
            </a:r>
            <a:r>
              <a:rPr lang="en-US" dirty="0" err="1"/>
              <a:t>Brugalette</a:t>
            </a:r>
            <a:endParaRPr lang="en-US" dirty="0"/>
          </a:p>
          <a:p>
            <a:r>
              <a:rPr lang="en-US" dirty="0"/>
              <a:t>Performance Architect </a:t>
            </a:r>
          </a:p>
          <a:p>
            <a:r>
              <a:rPr lang="en-US" dirty="0" err="1"/>
              <a:t>SoFi</a:t>
            </a:r>
            <a:endParaRPr lang="en-US" dirty="0"/>
          </a:p>
          <a:p>
            <a:r>
              <a:rPr lang="en-US" dirty="0"/>
              <a:t>Find me on LinkedIn</a:t>
            </a:r>
          </a:p>
        </p:txBody>
      </p:sp>
    </p:spTree>
    <p:extLst>
      <p:ext uri="{BB962C8B-B14F-4D97-AF65-F5344CB8AC3E}">
        <p14:creationId xmlns:p14="http://schemas.microsoft.com/office/powerpoint/2010/main" val="2070721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491" y="143644"/>
            <a:ext cx="8206509" cy="860425"/>
          </a:xfrm>
          <a:solidFill>
            <a:schemeClr val="tx2">
              <a:lumMod val="50000"/>
            </a:schemeClr>
          </a:solidFill>
        </p:spPr>
        <p:txBody>
          <a:bodyPr>
            <a:normAutofit/>
          </a:bodyPr>
          <a:lstStyle/>
          <a:p>
            <a:r>
              <a:rPr lang="en-US" sz="3600" dirty="0">
                <a:solidFill>
                  <a:schemeClr val="bg1"/>
                </a:solidFill>
              </a:rPr>
              <a:t>Predictive Modeling of Response Times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t="6026"/>
          <a:stretch/>
        </p:blipFill>
        <p:spPr>
          <a:xfrm>
            <a:off x="858586" y="1242901"/>
            <a:ext cx="10165014" cy="4825454"/>
          </a:xfrm>
          <a:prstGeom prst="rect">
            <a:avLst/>
          </a:prstGeom>
        </p:spPr>
      </p:pic>
      <p:sp>
        <p:nvSpPr>
          <p:cNvPr id="6" name="TextBox 5"/>
          <p:cNvSpPr txBox="1"/>
          <p:nvPr/>
        </p:nvSpPr>
        <p:spPr>
          <a:xfrm>
            <a:off x="858586" y="5960845"/>
            <a:ext cx="9663500" cy="646331"/>
          </a:xfrm>
          <a:prstGeom prst="rect">
            <a:avLst/>
          </a:prstGeom>
          <a:noFill/>
        </p:spPr>
        <p:txBody>
          <a:bodyPr wrap="square" rtlCol="0">
            <a:spAutoFit/>
          </a:bodyPr>
          <a:lstStyle/>
          <a:p>
            <a:r>
              <a:rPr lang="en-US" dirty="0"/>
              <a:t>Model predicts response times (red) based on measured load and compares it to monitored [actual] response times (blue). </a:t>
            </a:r>
          </a:p>
        </p:txBody>
      </p:sp>
      <p:sp>
        <p:nvSpPr>
          <p:cNvPr id="7" name="Rectangle 6">
            <a:extLst>
              <a:ext uri="{FF2B5EF4-FFF2-40B4-BE49-F238E27FC236}">
                <a16:creationId xmlns:a16="http://schemas.microsoft.com/office/drawing/2014/main" id="{091F23A4-2F15-8047-B5BA-D70F76FA9803}"/>
              </a:ext>
            </a:extLst>
          </p:cNvPr>
          <p:cNvSpPr/>
          <p:nvPr/>
        </p:nvSpPr>
        <p:spPr>
          <a:xfrm>
            <a:off x="1219200" y="1363579"/>
            <a:ext cx="721895" cy="1764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CA749CF-154B-724A-A0A6-3957458BE189}"/>
              </a:ext>
            </a:extLst>
          </p:cNvPr>
          <p:cNvSpPr/>
          <p:nvPr/>
        </p:nvSpPr>
        <p:spPr>
          <a:xfrm>
            <a:off x="6521116" y="1402097"/>
            <a:ext cx="721895" cy="1764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6C4FE12-4BD7-DA46-88CB-18F6D5221A3A}"/>
              </a:ext>
            </a:extLst>
          </p:cNvPr>
          <p:cNvSpPr/>
          <p:nvPr/>
        </p:nvSpPr>
        <p:spPr>
          <a:xfrm>
            <a:off x="6505074" y="4249571"/>
            <a:ext cx="721895" cy="1764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B019399-9D8C-D047-A17C-799CEF284D8B}"/>
              </a:ext>
            </a:extLst>
          </p:cNvPr>
          <p:cNvSpPr/>
          <p:nvPr/>
        </p:nvSpPr>
        <p:spPr>
          <a:xfrm>
            <a:off x="1219200" y="4249571"/>
            <a:ext cx="721895" cy="1764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FCDF2A9-BEC0-BC41-A7E8-9629AC858B59}"/>
              </a:ext>
            </a:extLst>
          </p:cNvPr>
          <p:cNvSpPr txBox="1"/>
          <p:nvPr/>
        </p:nvSpPr>
        <p:spPr>
          <a:xfrm>
            <a:off x="3333750" y="4762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1438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491" y="143644"/>
            <a:ext cx="8206509" cy="860425"/>
          </a:xfrm>
          <a:solidFill>
            <a:schemeClr val="tx2">
              <a:lumMod val="50000"/>
            </a:schemeClr>
          </a:solidFill>
        </p:spPr>
        <p:txBody>
          <a:bodyPr>
            <a:normAutofit/>
          </a:bodyPr>
          <a:lstStyle/>
          <a:p>
            <a:r>
              <a:rPr lang="en-US" sz="3600" dirty="0">
                <a:solidFill>
                  <a:schemeClr val="bg1"/>
                </a:solidFill>
              </a:rPr>
              <a:t>Predictive Modeling of Response Times</a:t>
            </a:r>
          </a:p>
        </p:txBody>
      </p:sp>
      <p:sp>
        <p:nvSpPr>
          <p:cNvPr id="11" name="TextBox 10">
            <a:extLst>
              <a:ext uri="{FF2B5EF4-FFF2-40B4-BE49-F238E27FC236}">
                <a16:creationId xmlns:a16="http://schemas.microsoft.com/office/drawing/2014/main" id="{0FCDF2A9-BEC0-BC41-A7E8-9629AC858B59}"/>
              </a:ext>
            </a:extLst>
          </p:cNvPr>
          <p:cNvSpPr txBox="1"/>
          <p:nvPr/>
        </p:nvSpPr>
        <p:spPr>
          <a:xfrm>
            <a:off x="3333750" y="476250"/>
            <a:ext cx="184731"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A2E9DD66-1179-3544-805A-EC2EF04F6D26}"/>
              </a:ext>
            </a:extLst>
          </p:cNvPr>
          <p:cNvPicPr>
            <a:picLocks noChangeAspect="1"/>
          </p:cNvPicPr>
          <p:nvPr/>
        </p:nvPicPr>
        <p:blipFill rotWithShape="1">
          <a:blip r:embed="rId3"/>
          <a:srcRect t="6952" r="47850" b="36772"/>
          <a:stretch/>
        </p:blipFill>
        <p:spPr>
          <a:xfrm>
            <a:off x="5819337" y="1506656"/>
            <a:ext cx="5301054" cy="2889699"/>
          </a:xfrm>
          <a:prstGeom prst="rect">
            <a:avLst/>
          </a:prstGeom>
        </p:spPr>
      </p:pic>
      <p:sp>
        <p:nvSpPr>
          <p:cNvPr id="13" name="Rectangle 12">
            <a:extLst>
              <a:ext uri="{FF2B5EF4-FFF2-40B4-BE49-F238E27FC236}">
                <a16:creationId xmlns:a16="http://schemas.microsoft.com/office/drawing/2014/main" id="{5A46A3EA-A617-BC44-90FF-85E0C1C0DBB1}"/>
              </a:ext>
            </a:extLst>
          </p:cNvPr>
          <p:cNvSpPr/>
          <p:nvPr/>
        </p:nvSpPr>
        <p:spPr>
          <a:xfrm>
            <a:off x="6160297" y="1629363"/>
            <a:ext cx="752030" cy="1452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9">
            <a:extLst>
              <a:ext uri="{FF2B5EF4-FFF2-40B4-BE49-F238E27FC236}">
                <a16:creationId xmlns:a16="http://schemas.microsoft.com/office/drawing/2014/main" id="{08934B43-B542-7D41-9EC5-60C78EED7C5B}"/>
              </a:ext>
            </a:extLst>
          </p:cNvPr>
          <p:cNvGraphicFramePr>
            <a:graphicFrameLocks noGrp="1"/>
          </p:cNvGraphicFramePr>
          <p:nvPr>
            <p:ph idx="1"/>
          </p:nvPr>
        </p:nvGraphicFramePr>
        <p:xfrm>
          <a:off x="1163310" y="1136266"/>
          <a:ext cx="4392538" cy="4616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4307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CBFAA-9F92-364B-B7C6-9DFFC409BFB3}"/>
              </a:ext>
            </a:extLst>
          </p:cNvPr>
          <p:cNvPicPr>
            <a:picLocks noChangeAspect="1"/>
          </p:cNvPicPr>
          <p:nvPr/>
        </p:nvPicPr>
        <p:blipFill rotWithShape="1">
          <a:blip r:embed="rId3"/>
          <a:srcRect t="6952" r="47850" b="36772"/>
          <a:stretch/>
        </p:blipFill>
        <p:spPr>
          <a:xfrm>
            <a:off x="3231441" y="2873613"/>
            <a:ext cx="5301054" cy="2889699"/>
          </a:xfrm>
          <a:prstGeom prst="rect">
            <a:avLst/>
          </a:prstGeom>
        </p:spPr>
      </p:pic>
      <p:sp>
        <p:nvSpPr>
          <p:cNvPr id="3" name="Rectangle 2">
            <a:extLst>
              <a:ext uri="{FF2B5EF4-FFF2-40B4-BE49-F238E27FC236}">
                <a16:creationId xmlns:a16="http://schemas.microsoft.com/office/drawing/2014/main" id="{D990CB23-863B-1741-A880-FB857FB3E78E}"/>
              </a:ext>
            </a:extLst>
          </p:cNvPr>
          <p:cNvSpPr/>
          <p:nvPr/>
        </p:nvSpPr>
        <p:spPr>
          <a:xfrm>
            <a:off x="3572401" y="2996320"/>
            <a:ext cx="752030" cy="1452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54A63F-E663-8D43-AFC2-D7F0BCA7DB5A}"/>
              </a:ext>
            </a:extLst>
          </p:cNvPr>
          <p:cNvSpPr txBox="1"/>
          <p:nvPr/>
        </p:nvSpPr>
        <p:spPr>
          <a:xfrm>
            <a:off x="763675" y="1358462"/>
            <a:ext cx="10570866" cy="954107"/>
          </a:xfrm>
          <a:prstGeom prst="rect">
            <a:avLst/>
          </a:prstGeom>
          <a:noFill/>
        </p:spPr>
        <p:txBody>
          <a:bodyPr wrap="square" rtlCol="0">
            <a:spAutoFit/>
          </a:bodyPr>
          <a:lstStyle/>
          <a:p>
            <a:r>
              <a:rPr lang="en-US" sz="2800" dirty="0"/>
              <a:t>The predictions are completely dynamic, based on the ever changing load on the system.</a:t>
            </a:r>
          </a:p>
        </p:txBody>
      </p:sp>
      <p:sp>
        <p:nvSpPr>
          <p:cNvPr id="6" name="Title 1">
            <a:extLst>
              <a:ext uri="{FF2B5EF4-FFF2-40B4-BE49-F238E27FC236}">
                <a16:creationId xmlns:a16="http://schemas.microsoft.com/office/drawing/2014/main" id="{E9E71B9E-A2F9-8140-A794-3043DB890493}"/>
              </a:ext>
            </a:extLst>
          </p:cNvPr>
          <p:cNvSpPr txBox="1">
            <a:spLocks/>
          </p:cNvSpPr>
          <p:nvPr/>
        </p:nvSpPr>
        <p:spPr>
          <a:xfrm>
            <a:off x="6690167" y="440914"/>
            <a:ext cx="5501833" cy="653774"/>
          </a:xfrm>
          <a:prstGeom prst="rect">
            <a:avLst/>
          </a:prstGeom>
          <a:solidFill>
            <a:schemeClr val="tx2">
              <a:lumMod val="50000"/>
            </a:schemeClr>
          </a:solidFill>
        </p:spPr>
        <p:txBody>
          <a:bodyPr>
            <a:norm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US" sz="3600" dirty="0">
                <a:solidFill>
                  <a:schemeClr val="bg1"/>
                </a:solidFill>
              </a:rPr>
              <a:t>This is Machine Learning</a:t>
            </a:r>
          </a:p>
        </p:txBody>
      </p:sp>
    </p:spTree>
    <p:extLst>
      <p:ext uri="{BB962C8B-B14F-4D97-AF65-F5344CB8AC3E}">
        <p14:creationId xmlns:p14="http://schemas.microsoft.com/office/powerpoint/2010/main" val="3374487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5491" y="143644"/>
            <a:ext cx="8206509" cy="860425"/>
          </a:xfrm>
          <a:solidFill>
            <a:schemeClr val="tx2">
              <a:lumMod val="50000"/>
            </a:schemeClr>
          </a:solidFill>
        </p:spPr>
        <p:txBody>
          <a:bodyPr>
            <a:normAutofit/>
          </a:bodyPr>
          <a:lstStyle/>
          <a:p>
            <a:r>
              <a:rPr lang="en-US" sz="3600" dirty="0">
                <a:solidFill>
                  <a:schemeClr val="bg1"/>
                </a:solidFill>
              </a:rPr>
              <a:t>Evaluate Production Changes</a:t>
            </a:r>
          </a:p>
        </p:txBody>
      </p:sp>
      <p:sp>
        <p:nvSpPr>
          <p:cNvPr id="7" name="Rectangle 6">
            <a:extLst>
              <a:ext uri="{FF2B5EF4-FFF2-40B4-BE49-F238E27FC236}">
                <a16:creationId xmlns:a16="http://schemas.microsoft.com/office/drawing/2014/main" id="{091F23A4-2F15-8047-B5BA-D70F76FA9803}"/>
              </a:ext>
            </a:extLst>
          </p:cNvPr>
          <p:cNvSpPr/>
          <p:nvPr/>
        </p:nvSpPr>
        <p:spPr>
          <a:xfrm>
            <a:off x="1219200" y="1363579"/>
            <a:ext cx="721895" cy="1764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B019399-9D8C-D047-A17C-799CEF284D8B}"/>
              </a:ext>
            </a:extLst>
          </p:cNvPr>
          <p:cNvSpPr/>
          <p:nvPr/>
        </p:nvSpPr>
        <p:spPr>
          <a:xfrm>
            <a:off x="1219199" y="3567794"/>
            <a:ext cx="721895" cy="1764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FCDF2A9-BEC0-BC41-A7E8-9629AC858B59}"/>
              </a:ext>
            </a:extLst>
          </p:cNvPr>
          <p:cNvSpPr txBox="1"/>
          <p:nvPr/>
        </p:nvSpPr>
        <p:spPr>
          <a:xfrm>
            <a:off x="3333750" y="476250"/>
            <a:ext cx="184731" cy="369332"/>
          </a:xfrm>
          <a:prstGeom prst="rect">
            <a:avLst/>
          </a:prstGeom>
          <a:noFill/>
        </p:spPr>
        <p:txBody>
          <a:bodyPr wrap="none" rtlCol="0">
            <a:spAutoFit/>
          </a:bodyPr>
          <a:lstStyle/>
          <a:p>
            <a:endParaRPr lang="en-US" dirty="0"/>
          </a:p>
        </p:txBody>
      </p:sp>
      <p:graphicFrame>
        <p:nvGraphicFramePr>
          <p:cNvPr id="12" name="Content Placeholder 3">
            <a:extLst>
              <a:ext uri="{FF2B5EF4-FFF2-40B4-BE49-F238E27FC236}">
                <a16:creationId xmlns:a16="http://schemas.microsoft.com/office/drawing/2014/main" id="{6C5C5B1B-0BF8-3147-96FF-3BD24FC36A79}"/>
              </a:ext>
            </a:extLst>
          </p:cNvPr>
          <p:cNvGraphicFramePr>
            <a:graphicFrameLocks noGrp="1"/>
          </p:cNvGraphicFramePr>
          <p:nvPr>
            <p:ph idx="1"/>
          </p:nvPr>
        </p:nvGraphicFramePr>
        <p:xfrm>
          <a:off x="838200" y="1825625"/>
          <a:ext cx="10515600" cy="1671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39EDA61B-D37F-0E43-86EC-A2AC4FD3AA18}"/>
              </a:ext>
            </a:extLst>
          </p:cNvPr>
          <p:cNvSpPr txBox="1"/>
          <p:nvPr/>
        </p:nvSpPr>
        <p:spPr>
          <a:xfrm>
            <a:off x="1075172" y="4408770"/>
            <a:ext cx="10143813" cy="1077218"/>
          </a:xfrm>
          <a:prstGeom prst="rect">
            <a:avLst/>
          </a:prstGeom>
          <a:noFill/>
        </p:spPr>
        <p:txBody>
          <a:bodyPr wrap="square" rtlCol="0">
            <a:spAutoFit/>
          </a:bodyPr>
          <a:lstStyle/>
          <a:p>
            <a:r>
              <a:rPr lang="en-US" sz="3200" dirty="0"/>
              <a:t>The machine learning model evaluates performance metrics under low load to check for changes in the characteristics</a:t>
            </a:r>
          </a:p>
        </p:txBody>
      </p:sp>
      <p:sp>
        <p:nvSpPr>
          <p:cNvPr id="14" name="TextBox 13">
            <a:extLst>
              <a:ext uri="{FF2B5EF4-FFF2-40B4-BE49-F238E27FC236}">
                <a16:creationId xmlns:a16="http://schemas.microsoft.com/office/drawing/2014/main" id="{CCD40F7F-B2DD-E24E-8313-1F31B369E498}"/>
              </a:ext>
            </a:extLst>
          </p:cNvPr>
          <p:cNvSpPr txBox="1"/>
          <p:nvPr/>
        </p:nvSpPr>
        <p:spPr>
          <a:xfrm>
            <a:off x="838200" y="1488182"/>
            <a:ext cx="2437563" cy="646331"/>
          </a:xfrm>
          <a:prstGeom prst="rect">
            <a:avLst/>
          </a:prstGeom>
          <a:noFill/>
        </p:spPr>
        <p:txBody>
          <a:bodyPr wrap="square" rtlCol="0">
            <a:spAutoFit/>
          </a:bodyPr>
          <a:lstStyle/>
          <a:p>
            <a:r>
              <a:rPr lang="en-US" sz="3600" dirty="0"/>
              <a:t>Challenge:</a:t>
            </a:r>
          </a:p>
        </p:txBody>
      </p:sp>
      <p:sp>
        <p:nvSpPr>
          <p:cNvPr id="15" name="TextBox 14">
            <a:extLst>
              <a:ext uri="{FF2B5EF4-FFF2-40B4-BE49-F238E27FC236}">
                <a16:creationId xmlns:a16="http://schemas.microsoft.com/office/drawing/2014/main" id="{2FD4024A-65DB-0E49-9CCD-A864BA67E205}"/>
              </a:ext>
            </a:extLst>
          </p:cNvPr>
          <p:cNvSpPr txBox="1"/>
          <p:nvPr/>
        </p:nvSpPr>
        <p:spPr>
          <a:xfrm>
            <a:off x="838200" y="3715165"/>
            <a:ext cx="2779207" cy="646331"/>
          </a:xfrm>
          <a:prstGeom prst="rect">
            <a:avLst/>
          </a:prstGeom>
          <a:noFill/>
        </p:spPr>
        <p:txBody>
          <a:bodyPr wrap="square" rtlCol="0">
            <a:spAutoFit/>
          </a:bodyPr>
          <a:lstStyle/>
          <a:p>
            <a:r>
              <a:rPr lang="en-US" sz="3600" dirty="0"/>
              <a:t>Solution:</a:t>
            </a:r>
          </a:p>
        </p:txBody>
      </p:sp>
    </p:spTree>
    <p:extLst>
      <p:ext uri="{BB962C8B-B14F-4D97-AF65-F5344CB8AC3E}">
        <p14:creationId xmlns:p14="http://schemas.microsoft.com/office/powerpoint/2010/main" val="2251498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3413" y="143644"/>
            <a:ext cx="7168587" cy="860425"/>
          </a:xfrm>
          <a:solidFill>
            <a:schemeClr val="tx2">
              <a:lumMod val="50000"/>
            </a:schemeClr>
          </a:solidFill>
        </p:spPr>
        <p:txBody>
          <a:bodyPr>
            <a:normAutofit/>
          </a:bodyPr>
          <a:lstStyle/>
          <a:p>
            <a:r>
              <a:rPr lang="en-US" sz="3600" dirty="0">
                <a:solidFill>
                  <a:schemeClr val="bg1"/>
                </a:solidFill>
              </a:rPr>
              <a:t>Less than optimal performance</a:t>
            </a:r>
          </a:p>
        </p:txBody>
      </p:sp>
      <p:sp>
        <p:nvSpPr>
          <p:cNvPr id="11" name="TextBox 10">
            <a:extLst>
              <a:ext uri="{FF2B5EF4-FFF2-40B4-BE49-F238E27FC236}">
                <a16:creationId xmlns:a16="http://schemas.microsoft.com/office/drawing/2014/main" id="{0FCDF2A9-BEC0-BC41-A7E8-9629AC858B59}"/>
              </a:ext>
            </a:extLst>
          </p:cNvPr>
          <p:cNvSpPr txBox="1"/>
          <p:nvPr/>
        </p:nvSpPr>
        <p:spPr>
          <a:xfrm>
            <a:off x="3333750" y="476250"/>
            <a:ext cx="184731" cy="369332"/>
          </a:xfrm>
          <a:prstGeom prst="rect">
            <a:avLst/>
          </a:prstGeom>
          <a:noFill/>
        </p:spPr>
        <p:txBody>
          <a:bodyPr wrap="none" rtlCol="0">
            <a:spAutoFit/>
          </a:bodyPr>
          <a:lstStyle/>
          <a:p>
            <a:endParaRPr lang="en-US" dirty="0"/>
          </a:p>
        </p:txBody>
      </p:sp>
      <p:sp>
        <p:nvSpPr>
          <p:cNvPr id="15" name="Content Placeholder 2">
            <a:extLst>
              <a:ext uri="{FF2B5EF4-FFF2-40B4-BE49-F238E27FC236}">
                <a16:creationId xmlns:a16="http://schemas.microsoft.com/office/drawing/2014/main" id="{9EC1713D-3D6E-B645-A23C-C6320602BE23}"/>
              </a:ext>
            </a:extLst>
          </p:cNvPr>
          <p:cNvSpPr>
            <a:spLocks noGrp="1"/>
          </p:cNvSpPr>
          <p:nvPr>
            <p:ph idx="1"/>
          </p:nvPr>
        </p:nvSpPr>
        <p:spPr>
          <a:xfrm>
            <a:off x="1434972" y="5215619"/>
            <a:ext cx="10515600" cy="741511"/>
          </a:xfrm>
        </p:spPr>
        <p:txBody>
          <a:bodyPr>
            <a:normAutofit fontScale="85000" lnSpcReduction="20000"/>
          </a:bodyPr>
          <a:lstStyle/>
          <a:p>
            <a:r>
              <a:rPr lang="en-US" dirty="0"/>
              <a:t>The model detects that the system is slower than predicted, given the load</a:t>
            </a:r>
          </a:p>
          <a:p>
            <a:r>
              <a:rPr lang="en-US" dirty="0"/>
              <a:t>This occurs every day at 6:00 pm</a:t>
            </a:r>
          </a:p>
          <a:p>
            <a:endParaRPr lang="en-US" dirty="0"/>
          </a:p>
        </p:txBody>
      </p:sp>
      <p:sp>
        <p:nvSpPr>
          <p:cNvPr id="16" name="Rectangle 15">
            <a:extLst>
              <a:ext uri="{FF2B5EF4-FFF2-40B4-BE49-F238E27FC236}">
                <a16:creationId xmlns:a16="http://schemas.microsoft.com/office/drawing/2014/main" id="{61BCA17F-7FE0-EE41-B748-C82A97AB1A33}"/>
              </a:ext>
            </a:extLst>
          </p:cNvPr>
          <p:cNvSpPr/>
          <p:nvPr/>
        </p:nvSpPr>
        <p:spPr>
          <a:xfrm>
            <a:off x="4817269" y="1326312"/>
            <a:ext cx="5205046" cy="312986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107C793-6A97-6C45-B444-1A425D9F405E}"/>
              </a:ext>
            </a:extLst>
          </p:cNvPr>
          <p:cNvSpPr txBox="1"/>
          <p:nvPr/>
        </p:nvSpPr>
        <p:spPr>
          <a:xfrm>
            <a:off x="5666040" y="3926584"/>
            <a:ext cx="4967487" cy="307777"/>
          </a:xfrm>
          <a:prstGeom prst="rect">
            <a:avLst/>
          </a:prstGeom>
          <a:noFill/>
        </p:spPr>
        <p:txBody>
          <a:bodyPr wrap="square" rtlCol="0">
            <a:spAutoFit/>
          </a:bodyPr>
          <a:lstStyle/>
          <a:p>
            <a:r>
              <a:rPr lang="en-US" sz="1400" dirty="0"/>
              <a:t>06:00 09:00 12:00 15:00 18:00 21:00 24:00</a:t>
            </a:r>
          </a:p>
        </p:txBody>
      </p:sp>
      <p:sp>
        <p:nvSpPr>
          <p:cNvPr id="18" name="TextBox 17">
            <a:extLst>
              <a:ext uri="{FF2B5EF4-FFF2-40B4-BE49-F238E27FC236}">
                <a16:creationId xmlns:a16="http://schemas.microsoft.com/office/drawing/2014/main" id="{89A0B7C6-962D-DD4F-B59E-F915FB427AA8}"/>
              </a:ext>
            </a:extLst>
          </p:cNvPr>
          <p:cNvSpPr txBox="1"/>
          <p:nvPr/>
        </p:nvSpPr>
        <p:spPr>
          <a:xfrm rot="16200000">
            <a:off x="4110156" y="2500265"/>
            <a:ext cx="1942488" cy="338554"/>
          </a:xfrm>
          <a:prstGeom prst="rect">
            <a:avLst/>
          </a:prstGeom>
          <a:noFill/>
        </p:spPr>
        <p:txBody>
          <a:bodyPr wrap="square" rtlCol="0">
            <a:spAutoFit/>
          </a:bodyPr>
          <a:lstStyle/>
          <a:p>
            <a:r>
              <a:rPr lang="en-US" sz="1600" dirty="0"/>
              <a:t>Response time (</a:t>
            </a:r>
            <a:r>
              <a:rPr lang="en-US" sz="1600" dirty="0" err="1"/>
              <a:t>ms</a:t>
            </a:r>
            <a:r>
              <a:rPr lang="en-US" sz="1600" dirty="0"/>
              <a:t>)</a:t>
            </a:r>
          </a:p>
        </p:txBody>
      </p:sp>
      <p:cxnSp>
        <p:nvCxnSpPr>
          <p:cNvPr id="19" name="Straight Connector 18">
            <a:extLst>
              <a:ext uri="{FF2B5EF4-FFF2-40B4-BE49-F238E27FC236}">
                <a16:creationId xmlns:a16="http://schemas.microsoft.com/office/drawing/2014/main" id="{0BB7B06E-1FA7-6F40-BABF-0F6B74921D7D}"/>
              </a:ext>
            </a:extLst>
          </p:cNvPr>
          <p:cNvCxnSpPr>
            <a:cxnSpLocks/>
          </p:cNvCxnSpPr>
          <p:nvPr/>
        </p:nvCxnSpPr>
        <p:spPr>
          <a:xfrm>
            <a:off x="5639279" y="1868590"/>
            <a:ext cx="6099" cy="19562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250308-DEC3-EB4F-92A1-5F6EAEEECB93}"/>
              </a:ext>
            </a:extLst>
          </p:cNvPr>
          <p:cNvCxnSpPr/>
          <p:nvPr/>
        </p:nvCxnSpPr>
        <p:spPr>
          <a:xfrm>
            <a:off x="5666040" y="3828950"/>
            <a:ext cx="330318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97367C-3D3D-634C-A186-8DA982BE6FC8}"/>
              </a:ext>
            </a:extLst>
          </p:cNvPr>
          <p:cNvSpPr txBox="1"/>
          <p:nvPr/>
        </p:nvSpPr>
        <p:spPr>
          <a:xfrm>
            <a:off x="5290055" y="2058599"/>
            <a:ext cx="960749" cy="1754326"/>
          </a:xfrm>
          <a:prstGeom prst="rect">
            <a:avLst/>
          </a:prstGeom>
          <a:noFill/>
        </p:spPr>
        <p:txBody>
          <a:bodyPr wrap="square" rtlCol="0">
            <a:spAutoFit/>
          </a:bodyPr>
          <a:lstStyle/>
          <a:p>
            <a:r>
              <a:rPr lang="en-US" sz="1200" dirty="0"/>
              <a:t>250</a:t>
            </a:r>
          </a:p>
          <a:p>
            <a:endParaRPr lang="en-US" sz="1200" dirty="0"/>
          </a:p>
          <a:p>
            <a:r>
              <a:rPr lang="en-US" sz="1200" dirty="0"/>
              <a:t>200</a:t>
            </a:r>
          </a:p>
          <a:p>
            <a:endParaRPr lang="en-US" sz="1200" dirty="0"/>
          </a:p>
          <a:p>
            <a:r>
              <a:rPr lang="en-US" sz="1200" dirty="0"/>
              <a:t>150</a:t>
            </a:r>
          </a:p>
          <a:p>
            <a:endParaRPr lang="en-US" sz="1200" dirty="0"/>
          </a:p>
          <a:p>
            <a:r>
              <a:rPr lang="en-US" sz="1200" dirty="0"/>
              <a:t>100</a:t>
            </a:r>
          </a:p>
          <a:p>
            <a:endParaRPr lang="en-US" sz="1200" dirty="0"/>
          </a:p>
          <a:p>
            <a:r>
              <a:rPr lang="en-US" sz="1200" dirty="0"/>
              <a:t>50</a:t>
            </a:r>
          </a:p>
        </p:txBody>
      </p:sp>
      <p:sp>
        <p:nvSpPr>
          <p:cNvPr id="22" name="TextBox 21">
            <a:extLst>
              <a:ext uri="{FF2B5EF4-FFF2-40B4-BE49-F238E27FC236}">
                <a16:creationId xmlns:a16="http://schemas.microsoft.com/office/drawing/2014/main" id="{B3744AAA-8958-E342-9072-6850E0990D1D}"/>
              </a:ext>
            </a:extLst>
          </p:cNvPr>
          <p:cNvSpPr txBox="1"/>
          <p:nvPr/>
        </p:nvSpPr>
        <p:spPr>
          <a:xfrm>
            <a:off x="5637696" y="1516675"/>
            <a:ext cx="3768134" cy="369332"/>
          </a:xfrm>
          <a:prstGeom prst="rect">
            <a:avLst/>
          </a:prstGeom>
          <a:noFill/>
        </p:spPr>
        <p:txBody>
          <a:bodyPr wrap="square" rtlCol="0">
            <a:spAutoFit/>
          </a:bodyPr>
          <a:lstStyle/>
          <a:p>
            <a:r>
              <a:rPr lang="en-US" dirty="0"/>
              <a:t>Predicted vs Actual Response Times </a:t>
            </a:r>
          </a:p>
        </p:txBody>
      </p:sp>
      <p:sp>
        <p:nvSpPr>
          <p:cNvPr id="23" name="Freeform 22">
            <a:extLst>
              <a:ext uri="{FF2B5EF4-FFF2-40B4-BE49-F238E27FC236}">
                <a16:creationId xmlns:a16="http://schemas.microsoft.com/office/drawing/2014/main" id="{F947961C-96CA-CD49-A9BF-D8A4E85AEF8D}"/>
              </a:ext>
            </a:extLst>
          </p:cNvPr>
          <p:cNvSpPr/>
          <p:nvPr/>
        </p:nvSpPr>
        <p:spPr>
          <a:xfrm>
            <a:off x="5666040" y="2832790"/>
            <a:ext cx="3446585" cy="261257"/>
          </a:xfrm>
          <a:custGeom>
            <a:avLst/>
            <a:gdLst>
              <a:gd name="connsiteX0" fmla="*/ 0 w 3446585"/>
              <a:gd name="connsiteY0" fmla="*/ 190919 h 261257"/>
              <a:gd name="connsiteX1" fmla="*/ 50242 w 3446585"/>
              <a:gd name="connsiteY1" fmla="*/ 211015 h 261257"/>
              <a:gd name="connsiteX2" fmla="*/ 100483 w 3446585"/>
              <a:gd name="connsiteY2" fmla="*/ 200967 h 261257"/>
              <a:gd name="connsiteX3" fmla="*/ 140677 w 3446585"/>
              <a:gd name="connsiteY3" fmla="*/ 190919 h 261257"/>
              <a:gd name="connsiteX4" fmla="*/ 190919 w 3446585"/>
              <a:gd name="connsiteY4" fmla="*/ 180870 h 261257"/>
              <a:gd name="connsiteX5" fmla="*/ 251209 w 3446585"/>
              <a:gd name="connsiteY5" fmla="*/ 160774 h 261257"/>
              <a:gd name="connsiteX6" fmla="*/ 341644 w 3446585"/>
              <a:gd name="connsiteY6" fmla="*/ 130629 h 261257"/>
              <a:gd name="connsiteX7" fmla="*/ 401934 w 3446585"/>
              <a:gd name="connsiteY7" fmla="*/ 110532 h 261257"/>
              <a:gd name="connsiteX8" fmla="*/ 472272 w 3446585"/>
              <a:gd name="connsiteY8" fmla="*/ 90435 h 261257"/>
              <a:gd name="connsiteX9" fmla="*/ 512466 w 3446585"/>
              <a:gd name="connsiteY9" fmla="*/ 80387 h 261257"/>
              <a:gd name="connsiteX10" fmla="*/ 572756 w 3446585"/>
              <a:gd name="connsiteY10" fmla="*/ 60290 h 261257"/>
              <a:gd name="connsiteX11" fmla="*/ 683288 w 3446585"/>
              <a:gd name="connsiteY11" fmla="*/ 40193 h 261257"/>
              <a:gd name="connsiteX12" fmla="*/ 763675 w 3446585"/>
              <a:gd name="connsiteY12" fmla="*/ 30145 h 261257"/>
              <a:gd name="connsiteX13" fmla="*/ 803868 w 3446585"/>
              <a:gd name="connsiteY13" fmla="*/ 20097 h 261257"/>
              <a:gd name="connsiteX14" fmla="*/ 914400 w 3446585"/>
              <a:gd name="connsiteY14" fmla="*/ 0 h 261257"/>
              <a:gd name="connsiteX15" fmla="*/ 1105319 w 3446585"/>
              <a:gd name="connsiteY15" fmla="*/ 10048 h 261257"/>
              <a:gd name="connsiteX16" fmla="*/ 1195754 w 3446585"/>
              <a:gd name="connsiteY16" fmla="*/ 30145 h 261257"/>
              <a:gd name="connsiteX17" fmla="*/ 1256044 w 3446585"/>
              <a:gd name="connsiteY17" fmla="*/ 50242 h 261257"/>
              <a:gd name="connsiteX18" fmla="*/ 1316334 w 3446585"/>
              <a:gd name="connsiteY18" fmla="*/ 70338 h 261257"/>
              <a:gd name="connsiteX19" fmla="*/ 1346479 w 3446585"/>
              <a:gd name="connsiteY19" fmla="*/ 80387 h 261257"/>
              <a:gd name="connsiteX20" fmla="*/ 1376624 w 3446585"/>
              <a:gd name="connsiteY20" fmla="*/ 90435 h 261257"/>
              <a:gd name="connsiteX21" fmla="*/ 1446963 w 3446585"/>
              <a:gd name="connsiteY21" fmla="*/ 120580 h 261257"/>
              <a:gd name="connsiteX22" fmla="*/ 1507253 w 3446585"/>
              <a:gd name="connsiteY22" fmla="*/ 140677 h 261257"/>
              <a:gd name="connsiteX23" fmla="*/ 1537398 w 3446585"/>
              <a:gd name="connsiteY23" fmla="*/ 160774 h 261257"/>
              <a:gd name="connsiteX24" fmla="*/ 1597688 w 3446585"/>
              <a:gd name="connsiteY24" fmla="*/ 180870 h 261257"/>
              <a:gd name="connsiteX25" fmla="*/ 1627833 w 3446585"/>
              <a:gd name="connsiteY25" fmla="*/ 190919 h 261257"/>
              <a:gd name="connsiteX26" fmla="*/ 1657978 w 3446585"/>
              <a:gd name="connsiteY26" fmla="*/ 200967 h 261257"/>
              <a:gd name="connsiteX27" fmla="*/ 1738365 w 3446585"/>
              <a:gd name="connsiteY27" fmla="*/ 221064 h 261257"/>
              <a:gd name="connsiteX28" fmla="*/ 1768510 w 3446585"/>
              <a:gd name="connsiteY28" fmla="*/ 231112 h 261257"/>
              <a:gd name="connsiteX29" fmla="*/ 1828800 w 3446585"/>
              <a:gd name="connsiteY29" fmla="*/ 241160 h 261257"/>
              <a:gd name="connsiteX30" fmla="*/ 1919235 w 3446585"/>
              <a:gd name="connsiteY30" fmla="*/ 261257 h 261257"/>
              <a:gd name="connsiteX31" fmla="*/ 2652765 w 3446585"/>
              <a:gd name="connsiteY31" fmla="*/ 251209 h 261257"/>
              <a:gd name="connsiteX32" fmla="*/ 2733152 w 3446585"/>
              <a:gd name="connsiteY32" fmla="*/ 231112 h 261257"/>
              <a:gd name="connsiteX33" fmla="*/ 2773345 w 3446585"/>
              <a:gd name="connsiteY33" fmla="*/ 221064 h 261257"/>
              <a:gd name="connsiteX34" fmla="*/ 2924070 w 3446585"/>
              <a:gd name="connsiteY34" fmla="*/ 200967 h 261257"/>
              <a:gd name="connsiteX35" fmla="*/ 3356149 w 3446585"/>
              <a:gd name="connsiteY35" fmla="*/ 221064 h 261257"/>
              <a:gd name="connsiteX36" fmla="*/ 3426488 w 3446585"/>
              <a:gd name="connsiteY36" fmla="*/ 241160 h 261257"/>
              <a:gd name="connsiteX37" fmla="*/ 3446585 w 3446585"/>
              <a:gd name="connsiteY37" fmla="*/ 24116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46585" h="261257">
                <a:moveTo>
                  <a:pt x="0" y="190919"/>
                </a:moveTo>
                <a:cubicBezTo>
                  <a:pt x="16747" y="197618"/>
                  <a:pt x="32294" y="209220"/>
                  <a:pt x="50242" y="211015"/>
                </a:cubicBezTo>
                <a:cubicBezTo>
                  <a:pt x="67236" y="212714"/>
                  <a:pt x="83811" y="204672"/>
                  <a:pt x="100483" y="200967"/>
                </a:cubicBezTo>
                <a:cubicBezTo>
                  <a:pt x="113964" y="197971"/>
                  <a:pt x="127196" y="193915"/>
                  <a:pt x="140677" y="190919"/>
                </a:cubicBezTo>
                <a:cubicBezTo>
                  <a:pt x="157349" y="187214"/>
                  <a:pt x="174442" y="185364"/>
                  <a:pt x="190919" y="180870"/>
                </a:cubicBezTo>
                <a:cubicBezTo>
                  <a:pt x="211356" y="175296"/>
                  <a:pt x="231112" y="167473"/>
                  <a:pt x="251209" y="160774"/>
                </a:cubicBezTo>
                <a:lnTo>
                  <a:pt x="341644" y="130629"/>
                </a:lnTo>
                <a:lnTo>
                  <a:pt x="401934" y="110532"/>
                </a:lnTo>
                <a:cubicBezTo>
                  <a:pt x="527651" y="79100"/>
                  <a:pt x="371312" y="119279"/>
                  <a:pt x="472272" y="90435"/>
                </a:cubicBezTo>
                <a:cubicBezTo>
                  <a:pt x="485551" y="86641"/>
                  <a:pt x="499238" y="84355"/>
                  <a:pt x="512466" y="80387"/>
                </a:cubicBezTo>
                <a:cubicBezTo>
                  <a:pt x="532756" y="74300"/>
                  <a:pt x="551984" y="64444"/>
                  <a:pt x="572756" y="60290"/>
                </a:cubicBezTo>
                <a:cubicBezTo>
                  <a:pt x="616019" y="51638"/>
                  <a:pt x="638309" y="46619"/>
                  <a:pt x="683288" y="40193"/>
                </a:cubicBezTo>
                <a:cubicBezTo>
                  <a:pt x="710021" y="36374"/>
                  <a:pt x="736879" y="33494"/>
                  <a:pt x="763675" y="30145"/>
                </a:cubicBezTo>
                <a:cubicBezTo>
                  <a:pt x="777073" y="26796"/>
                  <a:pt x="790387" y="23093"/>
                  <a:pt x="803868" y="20097"/>
                </a:cubicBezTo>
                <a:cubicBezTo>
                  <a:pt x="846015" y="10731"/>
                  <a:pt x="870752" y="7274"/>
                  <a:pt x="914400" y="0"/>
                </a:cubicBezTo>
                <a:cubicBezTo>
                  <a:pt x="978040" y="3349"/>
                  <a:pt x="1041811" y="4756"/>
                  <a:pt x="1105319" y="10048"/>
                </a:cubicBezTo>
                <a:cubicBezTo>
                  <a:pt x="1118550" y="11151"/>
                  <a:pt x="1179869" y="25380"/>
                  <a:pt x="1195754" y="30145"/>
                </a:cubicBezTo>
                <a:cubicBezTo>
                  <a:pt x="1216044" y="36232"/>
                  <a:pt x="1235947" y="43543"/>
                  <a:pt x="1256044" y="50242"/>
                </a:cubicBezTo>
                <a:lnTo>
                  <a:pt x="1316334" y="70338"/>
                </a:lnTo>
                <a:lnTo>
                  <a:pt x="1346479" y="80387"/>
                </a:lnTo>
                <a:lnTo>
                  <a:pt x="1376624" y="90435"/>
                </a:lnTo>
                <a:cubicBezTo>
                  <a:pt x="1424451" y="122320"/>
                  <a:pt x="1387973" y="102883"/>
                  <a:pt x="1446963" y="120580"/>
                </a:cubicBezTo>
                <a:cubicBezTo>
                  <a:pt x="1467253" y="126667"/>
                  <a:pt x="1507253" y="140677"/>
                  <a:pt x="1507253" y="140677"/>
                </a:cubicBezTo>
                <a:cubicBezTo>
                  <a:pt x="1517301" y="147376"/>
                  <a:pt x="1526362" y="155869"/>
                  <a:pt x="1537398" y="160774"/>
                </a:cubicBezTo>
                <a:cubicBezTo>
                  <a:pt x="1556756" y="169377"/>
                  <a:pt x="1577591" y="174171"/>
                  <a:pt x="1597688" y="180870"/>
                </a:cubicBezTo>
                <a:lnTo>
                  <a:pt x="1627833" y="190919"/>
                </a:lnTo>
                <a:cubicBezTo>
                  <a:pt x="1637881" y="194268"/>
                  <a:pt x="1647702" y="198398"/>
                  <a:pt x="1657978" y="200967"/>
                </a:cubicBezTo>
                <a:cubicBezTo>
                  <a:pt x="1684774" y="207666"/>
                  <a:pt x="1712162" y="212330"/>
                  <a:pt x="1738365" y="221064"/>
                </a:cubicBezTo>
                <a:cubicBezTo>
                  <a:pt x="1748413" y="224413"/>
                  <a:pt x="1758170" y="228814"/>
                  <a:pt x="1768510" y="231112"/>
                </a:cubicBezTo>
                <a:cubicBezTo>
                  <a:pt x="1788399" y="235532"/>
                  <a:pt x="1808755" y="237515"/>
                  <a:pt x="1828800" y="241160"/>
                </a:cubicBezTo>
                <a:cubicBezTo>
                  <a:pt x="1875564" y="249663"/>
                  <a:pt x="1876235" y="250507"/>
                  <a:pt x="1919235" y="261257"/>
                </a:cubicBezTo>
                <a:lnTo>
                  <a:pt x="2652765" y="251209"/>
                </a:lnTo>
                <a:cubicBezTo>
                  <a:pt x="2686426" y="250346"/>
                  <a:pt x="2703528" y="239576"/>
                  <a:pt x="2733152" y="231112"/>
                </a:cubicBezTo>
                <a:cubicBezTo>
                  <a:pt x="2746431" y="227318"/>
                  <a:pt x="2759864" y="224060"/>
                  <a:pt x="2773345" y="221064"/>
                </a:cubicBezTo>
                <a:cubicBezTo>
                  <a:pt x="2841465" y="205926"/>
                  <a:pt x="2836412" y="209732"/>
                  <a:pt x="2924070" y="200967"/>
                </a:cubicBezTo>
                <a:cubicBezTo>
                  <a:pt x="2997019" y="203669"/>
                  <a:pt x="3254586" y="210908"/>
                  <a:pt x="3356149" y="221064"/>
                </a:cubicBezTo>
                <a:cubicBezTo>
                  <a:pt x="3406103" y="226059"/>
                  <a:pt x="3383637" y="232590"/>
                  <a:pt x="3426488" y="241160"/>
                </a:cubicBezTo>
                <a:cubicBezTo>
                  <a:pt x="3433057" y="242474"/>
                  <a:pt x="3439886" y="241160"/>
                  <a:pt x="3446585" y="24116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76040310-22D0-FC49-82F5-EA303C577A81}"/>
              </a:ext>
            </a:extLst>
          </p:cNvPr>
          <p:cNvSpPr/>
          <p:nvPr/>
        </p:nvSpPr>
        <p:spPr>
          <a:xfrm>
            <a:off x="5696499" y="3167138"/>
            <a:ext cx="3446585" cy="261257"/>
          </a:xfrm>
          <a:custGeom>
            <a:avLst/>
            <a:gdLst>
              <a:gd name="connsiteX0" fmla="*/ 0 w 3446585"/>
              <a:gd name="connsiteY0" fmla="*/ 190919 h 261257"/>
              <a:gd name="connsiteX1" fmla="*/ 50242 w 3446585"/>
              <a:gd name="connsiteY1" fmla="*/ 211015 h 261257"/>
              <a:gd name="connsiteX2" fmla="*/ 100483 w 3446585"/>
              <a:gd name="connsiteY2" fmla="*/ 200967 h 261257"/>
              <a:gd name="connsiteX3" fmla="*/ 140677 w 3446585"/>
              <a:gd name="connsiteY3" fmla="*/ 190919 h 261257"/>
              <a:gd name="connsiteX4" fmla="*/ 190919 w 3446585"/>
              <a:gd name="connsiteY4" fmla="*/ 180870 h 261257"/>
              <a:gd name="connsiteX5" fmla="*/ 251209 w 3446585"/>
              <a:gd name="connsiteY5" fmla="*/ 160774 h 261257"/>
              <a:gd name="connsiteX6" fmla="*/ 341644 w 3446585"/>
              <a:gd name="connsiteY6" fmla="*/ 130629 h 261257"/>
              <a:gd name="connsiteX7" fmla="*/ 401934 w 3446585"/>
              <a:gd name="connsiteY7" fmla="*/ 110532 h 261257"/>
              <a:gd name="connsiteX8" fmla="*/ 472272 w 3446585"/>
              <a:gd name="connsiteY8" fmla="*/ 90435 h 261257"/>
              <a:gd name="connsiteX9" fmla="*/ 512466 w 3446585"/>
              <a:gd name="connsiteY9" fmla="*/ 80387 h 261257"/>
              <a:gd name="connsiteX10" fmla="*/ 572756 w 3446585"/>
              <a:gd name="connsiteY10" fmla="*/ 60290 h 261257"/>
              <a:gd name="connsiteX11" fmla="*/ 683288 w 3446585"/>
              <a:gd name="connsiteY11" fmla="*/ 40193 h 261257"/>
              <a:gd name="connsiteX12" fmla="*/ 763675 w 3446585"/>
              <a:gd name="connsiteY12" fmla="*/ 30145 h 261257"/>
              <a:gd name="connsiteX13" fmla="*/ 803868 w 3446585"/>
              <a:gd name="connsiteY13" fmla="*/ 20097 h 261257"/>
              <a:gd name="connsiteX14" fmla="*/ 914400 w 3446585"/>
              <a:gd name="connsiteY14" fmla="*/ 0 h 261257"/>
              <a:gd name="connsiteX15" fmla="*/ 1105319 w 3446585"/>
              <a:gd name="connsiteY15" fmla="*/ 10048 h 261257"/>
              <a:gd name="connsiteX16" fmla="*/ 1195754 w 3446585"/>
              <a:gd name="connsiteY16" fmla="*/ 30145 h 261257"/>
              <a:gd name="connsiteX17" fmla="*/ 1256044 w 3446585"/>
              <a:gd name="connsiteY17" fmla="*/ 50242 h 261257"/>
              <a:gd name="connsiteX18" fmla="*/ 1316334 w 3446585"/>
              <a:gd name="connsiteY18" fmla="*/ 70338 h 261257"/>
              <a:gd name="connsiteX19" fmla="*/ 1346479 w 3446585"/>
              <a:gd name="connsiteY19" fmla="*/ 80387 h 261257"/>
              <a:gd name="connsiteX20" fmla="*/ 1376624 w 3446585"/>
              <a:gd name="connsiteY20" fmla="*/ 90435 h 261257"/>
              <a:gd name="connsiteX21" fmla="*/ 1446963 w 3446585"/>
              <a:gd name="connsiteY21" fmla="*/ 120580 h 261257"/>
              <a:gd name="connsiteX22" fmla="*/ 1507253 w 3446585"/>
              <a:gd name="connsiteY22" fmla="*/ 140677 h 261257"/>
              <a:gd name="connsiteX23" fmla="*/ 1537398 w 3446585"/>
              <a:gd name="connsiteY23" fmla="*/ 160774 h 261257"/>
              <a:gd name="connsiteX24" fmla="*/ 1597688 w 3446585"/>
              <a:gd name="connsiteY24" fmla="*/ 180870 h 261257"/>
              <a:gd name="connsiteX25" fmla="*/ 1627833 w 3446585"/>
              <a:gd name="connsiteY25" fmla="*/ 190919 h 261257"/>
              <a:gd name="connsiteX26" fmla="*/ 1657978 w 3446585"/>
              <a:gd name="connsiteY26" fmla="*/ 200967 h 261257"/>
              <a:gd name="connsiteX27" fmla="*/ 1738365 w 3446585"/>
              <a:gd name="connsiteY27" fmla="*/ 221064 h 261257"/>
              <a:gd name="connsiteX28" fmla="*/ 1768510 w 3446585"/>
              <a:gd name="connsiteY28" fmla="*/ 231112 h 261257"/>
              <a:gd name="connsiteX29" fmla="*/ 1828800 w 3446585"/>
              <a:gd name="connsiteY29" fmla="*/ 241160 h 261257"/>
              <a:gd name="connsiteX30" fmla="*/ 1919235 w 3446585"/>
              <a:gd name="connsiteY30" fmla="*/ 261257 h 261257"/>
              <a:gd name="connsiteX31" fmla="*/ 2652765 w 3446585"/>
              <a:gd name="connsiteY31" fmla="*/ 251209 h 261257"/>
              <a:gd name="connsiteX32" fmla="*/ 2733152 w 3446585"/>
              <a:gd name="connsiteY32" fmla="*/ 231112 h 261257"/>
              <a:gd name="connsiteX33" fmla="*/ 2773345 w 3446585"/>
              <a:gd name="connsiteY33" fmla="*/ 221064 h 261257"/>
              <a:gd name="connsiteX34" fmla="*/ 2924070 w 3446585"/>
              <a:gd name="connsiteY34" fmla="*/ 200967 h 261257"/>
              <a:gd name="connsiteX35" fmla="*/ 3356149 w 3446585"/>
              <a:gd name="connsiteY35" fmla="*/ 221064 h 261257"/>
              <a:gd name="connsiteX36" fmla="*/ 3426488 w 3446585"/>
              <a:gd name="connsiteY36" fmla="*/ 241160 h 261257"/>
              <a:gd name="connsiteX37" fmla="*/ 3446585 w 3446585"/>
              <a:gd name="connsiteY37" fmla="*/ 24116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446585" h="261257">
                <a:moveTo>
                  <a:pt x="0" y="190919"/>
                </a:moveTo>
                <a:cubicBezTo>
                  <a:pt x="16747" y="197618"/>
                  <a:pt x="32294" y="209220"/>
                  <a:pt x="50242" y="211015"/>
                </a:cubicBezTo>
                <a:cubicBezTo>
                  <a:pt x="67236" y="212714"/>
                  <a:pt x="83811" y="204672"/>
                  <a:pt x="100483" y="200967"/>
                </a:cubicBezTo>
                <a:cubicBezTo>
                  <a:pt x="113964" y="197971"/>
                  <a:pt x="127196" y="193915"/>
                  <a:pt x="140677" y="190919"/>
                </a:cubicBezTo>
                <a:cubicBezTo>
                  <a:pt x="157349" y="187214"/>
                  <a:pt x="174442" y="185364"/>
                  <a:pt x="190919" y="180870"/>
                </a:cubicBezTo>
                <a:cubicBezTo>
                  <a:pt x="211356" y="175296"/>
                  <a:pt x="231112" y="167473"/>
                  <a:pt x="251209" y="160774"/>
                </a:cubicBezTo>
                <a:lnTo>
                  <a:pt x="341644" y="130629"/>
                </a:lnTo>
                <a:lnTo>
                  <a:pt x="401934" y="110532"/>
                </a:lnTo>
                <a:cubicBezTo>
                  <a:pt x="527651" y="79100"/>
                  <a:pt x="371312" y="119279"/>
                  <a:pt x="472272" y="90435"/>
                </a:cubicBezTo>
                <a:cubicBezTo>
                  <a:pt x="485551" y="86641"/>
                  <a:pt x="499238" y="84355"/>
                  <a:pt x="512466" y="80387"/>
                </a:cubicBezTo>
                <a:cubicBezTo>
                  <a:pt x="532756" y="74300"/>
                  <a:pt x="551984" y="64444"/>
                  <a:pt x="572756" y="60290"/>
                </a:cubicBezTo>
                <a:cubicBezTo>
                  <a:pt x="616019" y="51638"/>
                  <a:pt x="638309" y="46619"/>
                  <a:pt x="683288" y="40193"/>
                </a:cubicBezTo>
                <a:cubicBezTo>
                  <a:pt x="710021" y="36374"/>
                  <a:pt x="736879" y="33494"/>
                  <a:pt x="763675" y="30145"/>
                </a:cubicBezTo>
                <a:cubicBezTo>
                  <a:pt x="777073" y="26796"/>
                  <a:pt x="790387" y="23093"/>
                  <a:pt x="803868" y="20097"/>
                </a:cubicBezTo>
                <a:cubicBezTo>
                  <a:pt x="846015" y="10731"/>
                  <a:pt x="870752" y="7274"/>
                  <a:pt x="914400" y="0"/>
                </a:cubicBezTo>
                <a:cubicBezTo>
                  <a:pt x="978040" y="3349"/>
                  <a:pt x="1041811" y="4756"/>
                  <a:pt x="1105319" y="10048"/>
                </a:cubicBezTo>
                <a:cubicBezTo>
                  <a:pt x="1118550" y="11151"/>
                  <a:pt x="1179869" y="25380"/>
                  <a:pt x="1195754" y="30145"/>
                </a:cubicBezTo>
                <a:cubicBezTo>
                  <a:pt x="1216044" y="36232"/>
                  <a:pt x="1235947" y="43543"/>
                  <a:pt x="1256044" y="50242"/>
                </a:cubicBezTo>
                <a:lnTo>
                  <a:pt x="1316334" y="70338"/>
                </a:lnTo>
                <a:lnTo>
                  <a:pt x="1346479" y="80387"/>
                </a:lnTo>
                <a:lnTo>
                  <a:pt x="1376624" y="90435"/>
                </a:lnTo>
                <a:cubicBezTo>
                  <a:pt x="1424451" y="122320"/>
                  <a:pt x="1387973" y="102883"/>
                  <a:pt x="1446963" y="120580"/>
                </a:cubicBezTo>
                <a:cubicBezTo>
                  <a:pt x="1467253" y="126667"/>
                  <a:pt x="1507253" y="140677"/>
                  <a:pt x="1507253" y="140677"/>
                </a:cubicBezTo>
                <a:cubicBezTo>
                  <a:pt x="1517301" y="147376"/>
                  <a:pt x="1526362" y="155869"/>
                  <a:pt x="1537398" y="160774"/>
                </a:cubicBezTo>
                <a:cubicBezTo>
                  <a:pt x="1556756" y="169377"/>
                  <a:pt x="1577591" y="174171"/>
                  <a:pt x="1597688" y="180870"/>
                </a:cubicBezTo>
                <a:lnTo>
                  <a:pt x="1627833" y="190919"/>
                </a:lnTo>
                <a:cubicBezTo>
                  <a:pt x="1637881" y="194268"/>
                  <a:pt x="1647702" y="198398"/>
                  <a:pt x="1657978" y="200967"/>
                </a:cubicBezTo>
                <a:cubicBezTo>
                  <a:pt x="1684774" y="207666"/>
                  <a:pt x="1712162" y="212330"/>
                  <a:pt x="1738365" y="221064"/>
                </a:cubicBezTo>
                <a:cubicBezTo>
                  <a:pt x="1748413" y="224413"/>
                  <a:pt x="1758170" y="228814"/>
                  <a:pt x="1768510" y="231112"/>
                </a:cubicBezTo>
                <a:cubicBezTo>
                  <a:pt x="1788399" y="235532"/>
                  <a:pt x="1808755" y="237515"/>
                  <a:pt x="1828800" y="241160"/>
                </a:cubicBezTo>
                <a:cubicBezTo>
                  <a:pt x="1875564" y="249663"/>
                  <a:pt x="1876235" y="250507"/>
                  <a:pt x="1919235" y="261257"/>
                </a:cubicBezTo>
                <a:lnTo>
                  <a:pt x="2652765" y="251209"/>
                </a:lnTo>
                <a:cubicBezTo>
                  <a:pt x="2686426" y="250346"/>
                  <a:pt x="2703528" y="239576"/>
                  <a:pt x="2733152" y="231112"/>
                </a:cubicBezTo>
                <a:cubicBezTo>
                  <a:pt x="2746431" y="227318"/>
                  <a:pt x="2759864" y="224060"/>
                  <a:pt x="2773345" y="221064"/>
                </a:cubicBezTo>
                <a:cubicBezTo>
                  <a:pt x="2841465" y="205926"/>
                  <a:pt x="2836412" y="209732"/>
                  <a:pt x="2924070" y="200967"/>
                </a:cubicBezTo>
                <a:cubicBezTo>
                  <a:pt x="2997019" y="203669"/>
                  <a:pt x="3254586" y="210908"/>
                  <a:pt x="3356149" y="221064"/>
                </a:cubicBezTo>
                <a:cubicBezTo>
                  <a:pt x="3406103" y="226059"/>
                  <a:pt x="3383637" y="232590"/>
                  <a:pt x="3426488" y="241160"/>
                </a:cubicBezTo>
                <a:cubicBezTo>
                  <a:pt x="3433057" y="242474"/>
                  <a:pt x="3439886" y="241160"/>
                  <a:pt x="3446585" y="24116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6572EE99-1C14-A24F-A6A8-3CC45FABC56E}"/>
              </a:ext>
            </a:extLst>
          </p:cNvPr>
          <p:cNvSpPr/>
          <p:nvPr/>
        </p:nvSpPr>
        <p:spPr>
          <a:xfrm>
            <a:off x="5687940" y="2953140"/>
            <a:ext cx="3205424" cy="312702"/>
          </a:xfrm>
          <a:custGeom>
            <a:avLst/>
            <a:gdLst>
              <a:gd name="connsiteX0" fmla="*/ 0 w 3205424"/>
              <a:gd name="connsiteY0" fmla="*/ 242363 h 312702"/>
              <a:gd name="connsiteX1" fmla="*/ 10048 w 3205424"/>
              <a:gd name="connsiteY1" fmla="*/ 292605 h 312702"/>
              <a:gd name="connsiteX2" fmla="*/ 70338 w 3205424"/>
              <a:gd name="connsiteY2" fmla="*/ 312702 h 312702"/>
              <a:gd name="connsiteX3" fmla="*/ 190919 w 3205424"/>
              <a:gd name="connsiteY3" fmla="*/ 302654 h 312702"/>
              <a:gd name="connsiteX4" fmla="*/ 221064 w 3205424"/>
              <a:gd name="connsiteY4" fmla="*/ 292605 h 312702"/>
              <a:gd name="connsiteX5" fmla="*/ 291402 w 3205424"/>
              <a:gd name="connsiteY5" fmla="*/ 272509 h 312702"/>
              <a:gd name="connsiteX6" fmla="*/ 321547 w 3205424"/>
              <a:gd name="connsiteY6" fmla="*/ 252412 h 312702"/>
              <a:gd name="connsiteX7" fmla="*/ 351692 w 3205424"/>
              <a:gd name="connsiteY7" fmla="*/ 242363 h 312702"/>
              <a:gd name="connsiteX8" fmla="*/ 401934 w 3205424"/>
              <a:gd name="connsiteY8" fmla="*/ 202170 h 312702"/>
              <a:gd name="connsiteX9" fmla="*/ 432079 w 3205424"/>
              <a:gd name="connsiteY9" fmla="*/ 182073 h 312702"/>
              <a:gd name="connsiteX10" fmla="*/ 462224 w 3205424"/>
              <a:gd name="connsiteY10" fmla="*/ 151928 h 312702"/>
              <a:gd name="connsiteX11" fmla="*/ 492369 w 3205424"/>
              <a:gd name="connsiteY11" fmla="*/ 141880 h 312702"/>
              <a:gd name="connsiteX12" fmla="*/ 522514 w 3205424"/>
              <a:gd name="connsiteY12" fmla="*/ 121783 h 312702"/>
              <a:gd name="connsiteX13" fmla="*/ 552659 w 3205424"/>
              <a:gd name="connsiteY13" fmla="*/ 111735 h 312702"/>
              <a:gd name="connsiteX14" fmla="*/ 793820 w 3205424"/>
              <a:gd name="connsiteY14" fmla="*/ 101687 h 312702"/>
              <a:gd name="connsiteX15" fmla="*/ 854110 w 3205424"/>
              <a:gd name="connsiteY15" fmla="*/ 81590 h 312702"/>
              <a:gd name="connsiteX16" fmla="*/ 884255 w 3205424"/>
              <a:gd name="connsiteY16" fmla="*/ 71541 h 312702"/>
              <a:gd name="connsiteX17" fmla="*/ 1185705 w 3205424"/>
              <a:gd name="connsiteY17" fmla="*/ 81590 h 312702"/>
              <a:gd name="connsiteX18" fmla="*/ 1215851 w 3205424"/>
              <a:gd name="connsiteY18" fmla="*/ 101687 h 312702"/>
              <a:gd name="connsiteX19" fmla="*/ 1225899 w 3205424"/>
              <a:gd name="connsiteY19" fmla="*/ 131832 h 312702"/>
              <a:gd name="connsiteX20" fmla="*/ 1326382 w 3205424"/>
              <a:gd name="connsiteY20" fmla="*/ 161977 h 312702"/>
              <a:gd name="connsiteX21" fmla="*/ 1386673 w 3205424"/>
              <a:gd name="connsiteY21" fmla="*/ 182073 h 312702"/>
              <a:gd name="connsiteX22" fmla="*/ 1416818 w 3205424"/>
              <a:gd name="connsiteY22" fmla="*/ 202170 h 312702"/>
              <a:gd name="connsiteX23" fmla="*/ 1587640 w 3205424"/>
              <a:gd name="connsiteY23" fmla="*/ 222267 h 312702"/>
              <a:gd name="connsiteX24" fmla="*/ 1647930 w 3205424"/>
              <a:gd name="connsiteY24" fmla="*/ 242363 h 312702"/>
              <a:gd name="connsiteX25" fmla="*/ 1718268 w 3205424"/>
              <a:gd name="connsiteY25" fmla="*/ 272509 h 312702"/>
              <a:gd name="connsiteX26" fmla="*/ 1868993 w 3205424"/>
              <a:gd name="connsiteY26" fmla="*/ 242363 h 312702"/>
              <a:gd name="connsiteX27" fmla="*/ 1889090 w 3205424"/>
              <a:gd name="connsiteY27" fmla="*/ 212218 h 312702"/>
              <a:gd name="connsiteX28" fmla="*/ 1949380 w 3205424"/>
              <a:gd name="connsiteY28" fmla="*/ 192122 h 312702"/>
              <a:gd name="connsiteX29" fmla="*/ 2009670 w 3205424"/>
              <a:gd name="connsiteY29" fmla="*/ 172025 h 312702"/>
              <a:gd name="connsiteX30" fmla="*/ 2080009 w 3205424"/>
              <a:gd name="connsiteY30" fmla="*/ 151928 h 312702"/>
              <a:gd name="connsiteX31" fmla="*/ 2160396 w 3205424"/>
              <a:gd name="connsiteY31" fmla="*/ 141880 h 312702"/>
              <a:gd name="connsiteX32" fmla="*/ 2220686 w 3205424"/>
              <a:gd name="connsiteY32" fmla="*/ 121783 h 312702"/>
              <a:gd name="connsiteX33" fmla="*/ 2280976 w 3205424"/>
              <a:gd name="connsiteY33" fmla="*/ 91638 h 312702"/>
              <a:gd name="connsiteX34" fmla="*/ 2341266 w 3205424"/>
              <a:gd name="connsiteY34" fmla="*/ 61493 h 312702"/>
              <a:gd name="connsiteX35" fmla="*/ 2371411 w 3205424"/>
              <a:gd name="connsiteY35" fmla="*/ 41396 h 312702"/>
              <a:gd name="connsiteX36" fmla="*/ 2471894 w 3205424"/>
              <a:gd name="connsiteY36" fmla="*/ 11251 h 312702"/>
              <a:gd name="connsiteX37" fmla="*/ 2612571 w 3205424"/>
              <a:gd name="connsiteY37" fmla="*/ 1203 h 312702"/>
              <a:gd name="connsiteX38" fmla="*/ 3205424 w 3205424"/>
              <a:gd name="connsiteY38" fmla="*/ 1203 h 31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05424" h="312702">
                <a:moveTo>
                  <a:pt x="0" y="242363"/>
                </a:moveTo>
                <a:cubicBezTo>
                  <a:pt x="3349" y="259110"/>
                  <a:pt x="-2029" y="280528"/>
                  <a:pt x="10048" y="292605"/>
                </a:cubicBezTo>
                <a:cubicBezTo>
                  <a:pt x="25027" y="307584"/>
                  <a:pt x="70338" y="312702"/>
                  <a:pt x="70338" y="312702"/>
                </a:cubicBezTo>
                <a:cubicBezTo>
                  <a:pt x="110532" y="309353"/>
                  <a:pt x="150940" y="307985"/>
                  <a:pt x="190919" y="302654"/>
                </a:cubicBezTo>
                <a:cubicBezTo>
                  <a:pt x="201418" y="301254"/>
                  <a:pt x="210880" y="295515"/>
                  <a:pt x="221064" y="292605"/>
                </a:cubicBezTo>
                <a:cubicBezTo>
                  <a:pt x="309411" y="267363"/>
                  <a:pt x="219104" y="296607"/>
                  <a:pt x="291402" y="272509"/>
                </a:cubicBezTo>
                <a:cubicBezTo>
                  <a:pt x="301450" y="265810"/>
                  <a:pt x="310745" y="257813"/>
                  <a:pt x="321547" y="252412"/>
                </a:cubicBezTo>
                <a:cubicBezTo>
                  <a:pt x="331021" y="247675"/>
                  <a:pt x="343421" y="248980"/>
                  <a:pt x="351692" y="242363"/>
                </a:cubicBezTo>
                <a:cubicBezTo>
                  <a:pt x="416619" y="190420"/>
                  <a:pt x="326166" y="227425"/>
                  <a:pt x="401934" y="202170"/>
                </a:cubicBezTo>
                <a:cubicBezTo>
                  <a:pt x="411982" y="195471"/>
                  <a:pt x="422801" y="189804"/>
                  <a:pt x="432079" y="182073"/>
                </a:cubicBezTo>
                <a:cubicBezTo>
                  <a:pt x="442996" y="172976"/>
                  <a:pt x="450400" y="159811"/>
                  <a:pt x="462224" y="151928"/>
                </a:cubicBezTo>
                <a:cubicBezTo>
                  <a:pt x="471037" y="146053"/>
                  <a:pt x="482321" y="145229"/>
                  <a:pt x="492369" y="141880"/>
                </a:cubicBezTo>
                <a:cubicBezTo>
                  <a:pt x="502417" y="135181"/>
                  <a:pt x="511712" y="127184"/>
                  <a:pt x="522514" y="121783"/>
                </a:cubicBezTo>
                <a:cubicBezTo>
                  <a:pt x="531988" y="117046"/>
                  <a:pt x="542096" y="112517"/>
                  <a:pt x="552659" y="111735"/>
                </a:cubicBezTo>
                <a:cubicBezTo>
                  <a:pt x="632896" y="105792"/>
                  <a:pt x="713433" y="105036"/>
                  <a:pt x="793820" y="101687"/>
                </a:cubicBezTo>
                <a:lnTo>
                  <a:pt x="854110" y="81590"/>
                </a:lnTo>
                <a:lnTo>
                  <a:pt x="884255" y="71541"/>
                </a:lnTo>
                <a:cubicBezTo>
                  <a:pt x="984738" y="74891"/>
                  <a:pt x="1085579" y="72487"/>
                  <a:pt x="1185705" y="81590"/>
                </a:cubicBezTo>
                <a:cubicBezTo>
                  <a:pt x="1197732" y="82683"/>
                  <a:pt x="1208307" y="92257"/>
                  <a:pt x="1215851" y="101687"/>
                </a:cubicBezTo>
                <a:cubicBezTo>
                  <a:pt x="1222468" y="109958"/>
                  <a:pt x="1217280" y="125676"/>
                  <a:pt x="1225899" y="131832"/>
                </a:cubicBezTo>
                <a:cubicBezTo>
                  <a:pt x="1243044" y="144078"/>
                  <a:pt x="1302306" y="154754"/>
                  <a:pt x="1326382" y="161977"/>
                </a:cubicBezTo>
                <a:cubicBezTo>
                  <a:pt x="1346673" y="168064"/>
                  <a:pt x="1386673" y="182073"/>
                  <a:pt x="1386673" y="182073"/>
                </a:cubicBezTo>
                <a:cubicBezTo>
                  <a:pt x="1396721" y="188772"/>
                  <a:pt x="1406016" y="196769"/>
                  <a:pt x="1416818" y="202170"/>
                </a:cubicBezTo>
                <a:cubicBezTo>
                  <a:pt x="1462493" y="225007"/>
                  <a:pt x="1565423" y="220680"/>
                  <a:pt x="1587640" y="222267"/>
                </a:cubicBezTo>
                <a:cubicBezTo>
                  <a:pt x="1607737" y="228966"/>
                  <a:pt x="1630304" y="230612"/>
                  <a:pt x="1647930" y="242363"/>
                </a:cubicBezTo>
                <a:cubicBezTo>
                  <a:pt x="1689566" y="270121"/>
                  <a:pt x="1666359" y="259531"/>
                  <a:pt x="1718268" y="272509"/>
                </a:cubicBezTo>
                <a:cubicBezTo>
                  <a:pt x="1773521" y="267904"/>
                  <a:pt x="1828454" y="282902"/>
                  <a:pt x="1868993" y="242363"/>
                </a:cubicBezTo>
                <a:cubicBezTo>
                  <a:pt x="1877532" y="233824"/>
                  <a:pt x="1878849" y="218619"/>
                  <a:pt x="1889090" y="212218"/>
                </a:cubicBezTo>
                <a:cubicBezTo>
                  <a:pt x="1907054" y="200991"/>
                  <a:pt x="1929283" y="198821"/>
                  <a:pt x="1949380" y="192122"/>
                </a:cubicBezTo>
                <a:lnTo>
                  <a:pt x="2009670" y="172025"/>
                </a:lnTo>
                <a:cubicBezTo>
                  <a:pt x="2033559" y="164062"/>
                  <a:pt x="2054779" y="156133"/>
                  <a:pt x="2080009" y="151928"/>
                </a:cubicBezTo>
                <a:cubicBezTo>
                  <a:pt x="2106646" y="147489"/>
                  <a:pt x="2133600" y="145229"/>
                  <a:pt x="2160396" y="141880"/>
                </a:cubicBezTo>
                <a:cubicBezTo>
                  <a:pt x="2180493" y="135181"/>
                  <a:pt x="2203060" y="133533"/>
                  <a:pt x="2220686" y="121783"/>
                </a:cubicBezTo>
                <a:cubicBezTo>
                  <a:pt x="2307086" y="64185"/>
                  <a:pt x="2197764" y="133245"/>
                  <a:pt x="2280976" y="91638"/>
                </a:cubicBezTo>
                <a:cubicBezTo>
                  <a:pt x="2358884" y="52683"/>
                  <a:pt x="2265503" y="86747"/>
                  <a:pt x="2341266" y="61493"/>
                </a:cubicBezTo>
                <a:cubicBezTo>
                  <a:pt x="2351314" y="54794"/>
                  <a:pt x="2360375" y="46301"/>
                  <a:pt x="2371411" y="41396"/>
                </a:cubicBezTo>
                <a:cubicBezTo>
                  <a:pt x="2381507" y="36909"/>
                  <a:pt x="2452413" y="13416"/>
                  <a:pt x="2471894" y="11251"/>
                </a:cubicBezTo>
                <a:cubicBezTo>
                  <a:pt x="2518618" y="6059"/>
                  <a:pt x="2565564" y="1847"/>
                  <a:pt x="2612571" y="1203"/>
                </a:cubicBezTo>
                <a:cubicBezTo>
                  <a:pt x="2810170" y="-1504"/>
                  <a:pt x="3007806" y="1203"/>
                  <a:pt x="3205424" y="1203"/>
                </a:cubicBezTo>
              </a:path>
            </a:pathLst>
          </a:cu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07E8C9D-9B3F-914D-B7CB-94800128F31A}"/>
              </a:ext>
            </a:extLst>
          </p:cNvPr>
          <p:cNvSpPr/>
          <p:nvPr/>
        </p:nvSpPr>
        <p:spPr>
          <a:xfrm>
            <a:off x="8391180" y="2864725"/>
            <a:ext cx="837967" cy="102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C370C41F-B6B0-7844-A369-FA432E70FB5A}"/>
              </a:ext>
            </a:extLst>
          </p:cNvPr>
          <p:cNvSpPr/>
          <p:nvPr/>
        </p:nvSpPr>
        <p:spPr>
          <a:xfrm>
            <a:off x="8195004" y="2950727"/>
            <a:ext cx="1034143" cy="251753"/>
          </a:xfrm>
          <a:custGeom>
            <a:avLst/>
            <a:gdLst>
              <a:gd name="connsiteX0" fmla="*/ 0 w 1034143"/>
              <a:gd name="connsiteY0" fmla="*/ 0 h 251753"/>
              <a:gd name="connsiteX1" fmla="*/ 185057 w 1034143"/>
              <a:gd name="connsiteY1" fmla="*/ 10886 h 251753"/>
              <a:gd name="connsiteX2" fmla="*/ 250371 w 1034143"/>
              <a:gd name="connsiteY2" fmla="*/ 54429 h 251753"/>
              <a:gd name="connsiteX3" fmla="*/ 315685 w 1034143"/>
              <a:gd name="connsiteY3" fmla="*/ 87086 h 251753"/>
              <a:gd name="connsiteX4" fmla="*/ 359228 w 1034143"/>
              <a:gd name="connsiteY4" fmla="*/ 130629 h 251753"/>
              <a:gd name="connsiteX5" fmla="*/ 424543 w 1034143"/>
              <a:gd name="connsiteY5" fmla="*/ 152400 h 251753"/>
              <a:gd name="connsiteX6" fmla="*/ 446314 w 1034143"/>
              <a:gd name="connsiteY6" fmla="*/ 174172 h 251753"/>
              <a:gd name="connsiteX7" fmla="*/ 489857 w 1034143"/>
              <a:gd name="connsiteY7" fmla="*/ 185057 h 251753"/>
              <a:gd name="connsiteX8" fmla="*/ 555171 w 1034143"/>
              <a:gd name="connsiteY8" fmla="*/ 206829 h 251753"/>
              <a:gd name="connsiteX9" fmla="*/ 620485 w 1034143"/>
              <a:gd name="connsiteY9" fmla="*/ 228600 h 251753"/>
              <a:gd name="connsiteX10" fmla="*/ 707571 w 1034143"/>
              <a:gd name="connsiteY10" fmla="*/ 250372 h 251753"/>
              <a:gd name="connsiteX11" fmla="*/ 1034143 w 1034143"/>
              <a:gd name="connsiteY11" fmla="*/ 250372 h 25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4143" h="251753">
                <a:moveTo>
                  <a:pt x="0" y="0"/>
                </a:moveTo>
                <a:cubicBezTo>
                  <a:pt x="61686" y="3629"/>
                  <a:pt x="123571" y="4737"/>
                  <a:pt x="185057" y="10886"/>
                </a:cubicBezTo>
                <a:cubicBezTo>
                  <a:pt x="224187" y="14799"/>
                  <a:pt x="220510" y="29545"/>
                  <a:pt x="250371" y="54429"/>
                </a:cubicBezTo>
                <a:cubicBezTo>
                  <a:pt x="278506" y="77875"/>
                  <a:pt x="282956" y="76176"/>
                  <a:pt x="315685" y="87086"/>
                </a:cubicBezTo>
                <a:cubicBezTo>
                  <a:pt x="330199" y="101600"/>
                  <a:pt x="339755" y="124138"/>
                  <a:pt x="359228" y="130629"/>
                </a:cubicBezTo>
                <a:lnTo>
                  <a:pt x="424543" y="152400"/>
                </a:lnTo>
                <a:cubicBezTo>
                  <a:pt x="431800" y="159657"/>
                  <a:pt x="437134" y="169582"/>
                  <a:pt x="446314" y="174172"/>
                </a:cubicBezTo>
                <a:cubicBezTo>
                  <a:pt x="459695" y="180863"/>
                  <a:pt x="475527" y="180758"/>
                  <a:pt x="489857" y="185057"/>
                </a:cubicBezTo>
                <a:cubicBezTo>
                  <a:pt x="511838" y="191651"/>
                  <a:pt x="533400" y="199572"/>
                  <a:pt x="555171" y="206829"/>
                </a:cubicBezTo>
                <a:lnTo>
                  <a:pt x="620485" y="228600"/>
                </a:lnTo>
                <a:cubicBezTo>
                  <a:pt x="647782" y="237699"/>
                  <a:pt x="678836" y="249551"/>
                  <a:pt x="707571" y="250372"/>
                </a:cubicBezTo>
                <a:cubicBezTo>
                  <a:pt x="816384" y="253481"/>
                  <a:pt x="925286" y="250372"/>
                  <a:pt x="1034143" y="250372"/>
                </a:cubicBezTo>
              </a:path>
            </a:pathLst>
          </a:custGeom>
          <a:no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192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71B9E-A2F9-8140-A794-3043DB890493}"/>
              </a:ext>
            </a:extLst>
          </p:cNvPr>
          <p:cNvSpPr txBox="1">
            <a:spLocks/>
          </p:cNvSpPr>
          <p:nvPr/>
        </p:nvSpPr>
        <p:spPr>
          <a:xfrm>
            <a:off x="6690167" y="440914"/>
            <a:ext cx="5501833" cy="653774"/>
          </a:xfrm>
          <a:prstGeom prst="rect">
            <a:avLst/>
          </a:prstGeom>
          <a:solidFill>
            <a:schemeClr val="tx2">
              <a:lumMod val="50000"/>
            </a:schemeClr>
          </a:solidFill>
        </p:spPr>
        <p:txBody>
          <a:bodyPr>
            <a:norm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US" sz="3600" dirty="0">
                <a:solidFill>
                  <a:schemeClr val="bg1"/>
                </a:solidFill>
              </a:rPr>
              <a:t>Normalize for Load</a:t>
            </a:r>
          </a:p>
        </p:txBody>
      </p:sp>
      <p:pic>
        <p:nvPicPr>
          <p:cNvPr id="8" name="Content Placeholder 3">
            <a:extLst>
              <a:ext uri="{FF2B5EF4-FFF2-40B4-BE49-F238E27FC236}">
                <a16:creationId xmlns:a16="http://schemas.microsoft.com/office/drawing/2014/main" id="{22606DF9-6F3D-1540-995D-1B07CD3D2CE1}"/>
              </a:ext>
            </a:extLst>
          </p:cNvPr>
          <p:cNvPicPr>
            <a:picLocks noChangeAspect="1"/>
          </p:cNvPicPr>
          <p:nvPr/>
        </p:nvPicPr>
        <p:blipFill rotWithShape="1">
          <a:blip r:embed="rId3"/>
          <a:srcRect t="14017"/>
          <a:stretch/>
        </p:blipFill>
        <p:spPr>
          <a:xfrm>
            <a:off x="767862" y="1919236"/>
            <a:ext cx="10515600" cy="3246418"/>
          </a:xfrm>
          <a:prstGeom prst="rect">
            <a:avLst/>
          </a:prstGeom>
        </p:spPr>
      </p:pic>
      <p:sp>
        <p:nvSpPr>
          <p:cNvPr id="9" name="TextBox 8">
            <a:extLst>
              <a:ext uri="{FF2B5EF4-FFF2-40B4-BE49-F238E27FC236}">
                <a16:creationId xmlns:a16="http://schemas.microsoft.com/office/drawing/2014/main" id="{DD2B5412-5138-1C40-8525-9C4C82C22DBD}"/>
              </a:ext>
            </a:extLst>
          </p:cNvPr>
          <p:cNvSpPr txBox="1"/>
          <p:nvPr/>
        </p:nvSpPr>
        <p:spPr>
          <a:xfrm>
            <a:off x="545123" y="5534458"/>
            <a:ext cx="10867292" cy="830997"/>
          </a:xfrm>
          <a:prstGeom prst="rect">
            <a:avLst/>
          </a:prstGeom>
          <a:noFill/>
        </p:spPr>
        <p:txBody>
          <a:bodyPr wrap="square" rtlCol="0">
            <a:spAutoFit/>
          </a:bodyPr>
          <a:lstStyle/>
          <a:p>
            <a:r>
              <a:rPr lang="en-US" sz="2400" dirty="0"/>
              <a:t>Compare the performance of different loads for different versions of the code over time </a:t>
            </a:r>
          </a:p>
        </p:txBody>
      </p:sp>
      <p:sp>
        <p:nvSpPr>
          <p:cNvPr id="10" name="Rectangle 9">
            <a:extLst>
              <a:ext uri="{FF2B5EF4-FFF2-40B4-BE49-F238E27FC236}">
                <a16:creationId xmlns:a16="http://schemas.microsoft.com/office/drawing/2014/main" id="{8D38F5D7-F535-E841-A665-DD95FA79E1B2}"/>
              </a:ext>
            </a:extLst>
          </p:cNvPr>
          <p:cNvSpPr/>
          <p:nvPr/>
        </p:nvSpPr>
        <p:spPr>
          <a:xfrm>
            <a:off x="10249787" y="1919236"/>
            <a:ext cx="1012410" cy="441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64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E71B9E-A2F9-8140-A794-3043DB890493}"/>
              </a:ext>
            </a:extLst>
          </p:cNvPr>
          <p:cNvSpPr txBox="1">
            <a:spLocks/>
          </p:cNvSpPr>
          <p:nvPr/>
        </p:nvSpPr>
        <p:spPr>
          <a:xfrm>
            <a:off x="6690167" y="440914"/>
            <a:ext cx="5501833" cy="653774"/>
          </a:xfrm>
          <a:prstGeom prst="rect">
            <a:avLst/>
          </a:prstGeom>
          <a:solidFill>
            <a:schemeClr val="tx2">
              <a:lumMod val="50000"/>
            </a:schemeClr>
          </a:solidFill>
        </p:spPr>
        <p:txBody>
          <a:bodyPr>
            <a:normAutofit/>
          </a:bodyPr>
          <a:lstStyle>
            <a:lvl1pPr algn="l" defTabSz="914400" rtl="0" eaLnBrk="1" latinLnBrk="0" hangingPunct="1">
              <a:lnSpc>
                <a:spcPct val="90000"/>
              </a:lnSpc>
              <a:spcBef>
                <a:spcPct val="0"/>
              </a:spcBef>
              <a:buNone/>
              <a:defRPr sz="4000" kern="1200" baseline="0">
                <a:solidFill>
                  <a:schemeClr val="tx1"/>
                </a:solidFill>
                <a:latin typeface="+mj-lt"/>
                <a:ea typeface="+mj-ea"/>
                <a:cs typeface="+mj-cs"/>
              </a:defRPr>
            </a:lvl1pPr>
          </a:lstStyle>
          <a:p>
            <a:r>
              <a:rPr lang="en-US" sz="3600" dirty="0">
                <a:solidFill>
                  <a:schemeClr val="bg1"/>
                </a:solidFill>
              </a:rPr>
              <a:t>Detecting Outages</a:t>
            </a:r>
          </a:p>
        </p:txBody>
      </p:sp>
      <p:sp>
        <p:nvSpPr>
          <p:cNvPr id="10" name="Rectangle 9">
            <a:extLst>
              <a:ext uri="{FF2B5EF4-FFF2-40B4-BE49-F238E27FC236}">
                <a16:creationId xmlns:a16="http://schemas.microsoft.com/office/drawing/2014/main" id="{8D38F5D7-F535-E841-A665-DD95FA79E1B2}"/>
              </a:ext>
            </a:extLst>
          </p:cNvPr>
          <p:cNvSpPr/>
          <p:nvPr/>
        </p:nvSpPr>
        <p:spPr>
          <a:xfrm>
            <a:off x="10249787" y="1919236"/>
            <a:ext cx="1012410" cy="441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9C3A70-75F3-D44B-B518-427888ED3B45}"/>
              </a:ext>
            </a:extLst>
          </p:cNvPr>
          <p:cNvSpPr/>
          <p:nvPr/>
        </p:nvSpPr>
        <p:spPr>
          <a:xfrm>
            <a:off x="3784600" y="1426866"/>
            <a:ext cx="5205046" cy="351719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B8FB3B12-9CD8-D141-BB38-6181D8C421D9}"/>
              </a:ext>
            </a:extLst>
          </p:cNvPr>
          <p:cNvSpPr/>
          <p:nvPr/>
        </p:nvSpPr>
        <p:spPr>
          <a:xfrm>
            <a:off x="4692578" y="3692962"/>
            <a:ext cx="3265714" cy="91440"/>
          </a:xfrm>
          <a:custGeom>
            <a:avLst/>
            <a:gdLst>
              <a:gd name="connsiteX0" fmla="*/ 0 w 2562329"/>
              <a:gd name="connsiteY0" fmla="*/ 50242 h 81074"/>
              <a:gd name="connsiteX1" fmla="*/ 50241 w 2562329"/>
              <a:gd name="connsiteY1" fmla="*/ 60290 h 81074"/>
              <a:gd name="connsiteX2" fmla="*/ 80386 w 2562329"/>
              <a:gd name="connsiteY2" fmla="*/ 50242 h 81074"/>
              <a:gd name="connsiteX3" fmla="*/ 170822 w 2562329"/>
              <a:gd name="connsiteY3" fmla="*/ 60290 h 81074"/>
              <a:gd name="connsiteX4" fmla="*/ 522514 w 2562329"/>
              <a:gd name="connsiteY4" fmla="*/ 60290 h 81074"/>
              <a:gd name="connsiteX5" fmla="*/ 622997 w 2562329"/>
              <a:gd name="connsiteY5" fmla="*/ 40193 h 81074"/>
              <a:gd name="connsiteX6" fmla="*/ 844061 w 2562329"/>
              <a:gd name="connsiteY6" fmla="*/ 30145 h 81074"/>
              <a:gd name="connsiteX7" fmla="*/ 1155560 w 2562329"/>
              <a:gd name="connsiteY7" fmla="*/ 40193 h 81074"/>
              <a:gd name="connsiteX8" fmla="*/ 1416817 w 2562329"/>
              <a:gd name="connsiteY8" fmla="*/ 60290 h 81074"/>
              <a:gd name="connsiteX9" fmla="*/ 1929283 w 2562329"/>
              <a:gd name="connsiteY9" fmla="*/ 50242 h 81074"/>
              <a:gd name="connsiteX10" fmla="*/ 1959428 w 2562329"/>
              <a:gd name="connsiteY10" fmla="*/ 40193 h 81074"/>
              <a:gd name="connsiteX11" fmla="*/ 1999622 w 2562329"/>
              <a:gd name="connsiteY11" fmla="*/ 30145 h 81074"/>
              <a:gd name="connsiteX12" fmla="*/ 2029767 w 2562329"/>
              <a:gd name="connsiteY12" fmla="*/ 20097 h 81074"/>
              <a:gd name="connsiteX13" fmla="*/ 2100105 w 2562329"/>
              <a:gd name="connsiteY13" fmla="*/ 0 h 81074"/>
              <a:gd name="connsiteX14" fmla="*/ 2502039 w 2562329"/>
              <a:gd name="connsiteY14" fmla="*/ 30145 h 81074"/>
              <a:gd name="connsiteX15" fmla="*/ 2562329 w 2562329"/>
              <a:gd name="connsiteY15" fmla="*/ 60290 h 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329" h="81074">
                <a:moveTo>
                  <a:pt x="0" y="50242"/>
                </a:moveTo>
                <a:cubicBezTo>
                  <a:pt x="16747" y="53591"/>
                  <a:pt x="33162" y="60290"/>
                  <a:pt x="50241" y="60290"/>
                </a:cubicBezTo>
                <a:cubicBezTo>
                  <a:pt x="60833" y="60290"/>
                  <a:pt x="69794" y="50242"/>
                  <a:pt x="80386" y="50242"/>
                </a:cubicBezTo>
                <a:cubicBezTo>
                  <a:pt x="110717" y="50242"/>
                  <a:pt x="140677" y="56941"/>
                  <a:pt x="170822" y="60290"/>
                </a:cubicBezTo>
                <a:cubicBezTo>
                  <a:pt x="306326" y="94165"/>
                  <a:pt x="238397" y="81079"/>
                  <a:pt x="522514" y="60290"/>
                </a:cubicBezTo>
                <a:cubicBezTo>
                  <a:pt x="556581" y="57797"/>
                  <a:pt x="588875" y="41744"/>
                  <a:pt x="622997" y="40193"/>
                </a:cubicBezTo>
                <a:lnTo>
                  <a:pt x="844061" y="30145"/>
                </a:lnTo>
                <a:lnTo>
                  <a:pt x="1155560" y="40193"/>
                </a:lnTo>
                <a:cubicBezTo>
                  <a:pt x="1251442" y="44362"/>
                  <a:pt x="1323555" y="51812"/>
                  <a:pt x="1416817" y="60290"/>
                </a:cubicBezTo>
                <a:lnTo>
                  <a:pt x="1929283" y="50242"/>
                </a:lnTo>
                <a:cubicBezTo>
                  <a:pt x="1939868" y="49850"/>
                  <a:pt x="1949244" y="43103"/>
                  <a:pt x="1959428" y="40193"/>
                </a:cubicBezTo>
                <a:cubicBezTo>
                  <a:pt x="1972707" y="36399"/>
                  <a:pt x="1986343" y="33939"/>
                  <a:pt x="1999622" y="30145"/>
                </a:cubicBezTo>
                <a:cubicBezTo>
                  <a:pt x="2009806" y="27235"/>
                  <a:pt x="2019583" y="23007"/>
                  <a:pt x="2029767" y="20097"/>
                </a:cubicBezTo>
                <a:cubicBezTo>
                  <a:pt x="2118087" y="-5138"/>
                  <a:pt x="2027828" y="24092"/>
                  <a:pt x="2100105" y="0"/>
                </a:cubicBezTo>
                <a:cubicBezTo>
                  <a:pt x="2300515" y="6680"/>
                  <a:pt x="2348896" y="-8139"/>
                  <a:pt x="2502039" y="30145"/>
                </a:cubicBezTo>
                <a:cubicBezTo>
                  <a:pt x="2551424" y="42491"/>
                  <a:pt x="2532468" y="30427"/>
                  <a:pt x="2562329" y="6029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4D7381A2-31D3-1A4C-A73D-D31DD219087B}"/>
              </a:ext>
            </a:extLst>
          </p:cNvPr>
          <p:cNvSpPr/>
          <p:nvPr/>
        </p:nvSpPr>
        <p:spPr>
          <a:xfrm>
            <a:off x="4692578" y="4003775"/>
            <a:ext cx="3265714" cy="91440"/>
          </a:xfrm>
          <a:custGeom>
            <a:avLst/>
            <a:gdLst>
              <a:gd name="connsiteX0" fmla="*/ 0 w 2562329"/>
              <a:gd name="connsiteY0" fmla="*/ 50242 h 81074"/>
              <a:gd name="connsiteX1" fmla="*/ 50241 w 2562329"/>
              <a:gd name="connsiteY1" fmla="*/ 60290 h 81074"/>
              <a:gd name="connsiteX2" fmla="*/ 80386 w 2562329"/>
              <a:gd name="connsiteY2" fmla="*/ 50242 h 81074"/>
              <a:gd name="connsiteX3" fmla="*/ 170822 w 2562329"/>
              <a:gd name="connsiteY3" fmla="*/ 60290 h 81074"/>
              <a:gd name="connsiteX4" fmla="*/ 522514 w 2562329"/>
              <a:gd name="connsiteY4" fmla="*/ 60290 h 81074"/>
              <a:gd name="connsiteX5" fmla="*/ 622997 w 2562329"/>
              <a:gd name="connsiteY5" fmla="*/ 40193 h 81074"/>
              <a:gd name="connsiteX6" fmla="*/ 844061 w 2562329"/>
              <a:gd name="connsiteY6" fmla="*/ 30145 h 81074"/>
              <a:gd name="connsiteX7" fmla="*/ 1155560 w 2562329"/>
              <a:gd name="connsiteY7" fmla="*/ 40193 h 81074"/>
              <a:gd name="connsiteX8" fmla="*/ 1416817 w 2562329"/>
              <a:gd name="connsiteY8" fmla="*/ 60290 h 81074"/>
              <a:gd name="connsiteX9" fmla="*/ 1929283 w 2562329"/>
              <a:gd name="connsiteY9" fmla="*/ 50242 h 81074"/>
              <a:gd name="connsiteX10" fmla="*/ 1959428 w 2562329"/>
              <a:gd name="connsiteY10" fmla="*/ 40193 h 81074"/>
              <a:gd name="connsiteX11" fmla="*/ 1999622 w 2562329"/>
              <a:gd name="connsiteY11" fmla="*/ 30145 h 81074"/>
              <a:gd name="connsiteX12" fmla="*/ 2029767 w 2562329"/>
              <a:gd name="connsiteY12" fmla="*/ 20097 h 81074"/>
              <a:gd name="connsiteX13" fmla="*/ 2100105 w 2562329"/>
              <a:gd name="connsiteY13" fmla="*/ 0 h 81074"/>
              <a:gd name="connsiteX14" fmla="*/ 2502039 w 2562329"/>
              <a:gd name="connsiteY14" fmla="*/ 30145 h 81074"/>
              <a:gd name="connsiteX15" fmla="*/ 2562329 w 2562329"/>
              <a:gd name="connsiteY15" fmla="*/ 60290 h 8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329" h="81074">
                <a:moveTo>
                  <a:pt x="0" y="50242"/>
                </a:moveTo>
                <a:cubicBezTo>
                  <a:pt x="16747" y="53591"/>
                  <a:pt x="33162" y="60290"/>
                  <a:pt x="50241" y="60290"/>
                </a:cubicBezTo>
                <a:cubicBezTo>
                  <a:pt x="60833" y="60290"/>
                  <a:pt x="69794" y="50242"/>
                  <a:pt x="80386" y="50242"/>
                </a:cubicBezTo>
                <a:cubicBezTo>
                  <a:pt x="110717" y="50242"/>
                  <a:pt x="140677" y="56941"/>
                  <a:pt x="170822" y="60290"/>
                </a:cubicBezTo>
                <a:cubicBezTo>
                  <a:pt x="306326" y="94165"/>
                  <a:pt x="238397" y="81079"/>
                  <a:pt x="522514" y="60290"/>
                </a:cubicBezTo>
                <a:cubicBezTo>
                  <a:pt x="556581" y="57797"/>
                  <a:pt x="588875" y="41744"/>
                  <a:pt x="622997" y="40193"/>
                </a:cubicBezTo>
                <a:lnTo>
                  <a:pt x="844061" y="30145"/>
                </a:lnTo>
                <a:lnTo>
                  <a:pt x="1155560" y="40193"/>
                </a:lnTo>
                <a:cubicBezTo>
                  <a:pt x="1251442" y="44362"/>
                  <a:pt x="1323555" y="51812"/>
                  <a:pt x="1416817" y="60290"/>
                </a:cubicBezTo>
                <a:lnTo>
                  <a:pt x="1929283" y="50242"/>
                </a:lnTo>
                <a:cubicBezTo>
                  <a:pt x="1939868" y="49850"/>
                  <a:pt x="1949244" y="43103"/>
                  <a:pt x="1959428" y="40193"/>
                </a:cubicBezTo>
                <a:cubicBezTo>
                  <a:pt x="1972707" y="36399"/>
                  <a:pt x="1986343" y="33939"/>
                  <a:pt x="1999622" y="30145"/>
                </a:cubicBezTo>
                <a:cubicBezTo>
                  <a:pt x="2009806" y="27235"/>
                  <a:pt x="2019583" y="23007"/>
                  <a:pt x="2029767" y="20097"/>
                </a:cubicBezTo>
                <a:cubicBezTo>
                  <a:pt x="2118087" y="-5138"/>
                  <a:pt x="2027828" y="24092"/>
                  <a:pt x="2100105" y="0"/>
                </a:cubicBezTo>
                <a:cubicBezTo>
                  <a:pt x="2300515" y="6680"/>
                  <a:pt x="2348896" y="-8139"/>
                  <a:pt x="2502039" y="30145"/>
                </a:cubicBezTo>
                <a:cubicBezTo>
                  <a:pt x="2551424" y="42491"/>
                  <a:pt x="2532468" y="30427"/>
                  <a:pt x="2562329" y="60290"/>
                </a:cubicBez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98DF5D8-1F3C-274E-A32E-DBB1CA4FF0BD}"/>
              </a:ext>
            </a:extLst>
          </p:cNvPr>
          <p:cNvSpPr txBox="1"/>
          <p:nvPr/>
        </p:nvSpPr>
        <p:spPr>
          <a:xfrm>
            <a:off x="4720922" y="4459019"/>
            <a:ext cx="4967487" cy="307777"/>
          </a:xfrm>
          <a:prstGeom prst="rect">
            <a:avLst/>
          </a:prstGeom>
          <a:noFill/>
        </p:spPr>
        <p:txBody>
          <a:bodyPr wrap="square" rtlCol="0">
            <a:spAutoFit/>
          </a:bodyPr>
          <a:lstStyle/>
          <a:p>
            <a:r>
              <a:rPr lang="en-US" sz="1400" dirty="0"/>
              <a:t>06:00 09:00 12:00 15:00 18:00 21:00 24:00</a:t>
            </a:r>
          </a:p>
        </p:txBody>
      </p:sp>
      <p:sp>
        <p:nvSpPr>
          <p:cNvPr id="15" name="TextBox 14">
            <a:extLst>
              <a:ext uri="{FF2B5EF4-FFF2-40B4-BE49-F238E27FC236}">
                <a16:creationId xmlns:a16="http://schemas.microsoft.com/office/drawing/2014/main" id="{7467A315-79AD-0742-B94F-932E53E0E9AC}"/>
              </a:ext>
            </a:extLst>
          </p:cNvPr>
          <p:cNvSpPr txBox="1"/>
          <p:nvPr/>
        </p:nvSpPr>
        <p:spPr>
          <a:xfrm rot="16200000">
            <a:off x="3165038" y="3032700"/>
            <a:ext cx="1942488" cy="338554"/>
          </a:xfrm>
          <a:prstGeom prst="rect">
            <a:avLst/>
          </a:prstGeom>
          <a:noFill/>
        </p:spPr>
        <p:txBody>
          <a:bodyPr wrap="square" rtlCol="0">
            <a:spAutoFit/>
          </a:bodyPr>
          <a:lstStyle/>
          <a:p>
            <a:r>
              <a:rPr lang="en-US" sz="1600" dirty="0"/>
              <a:t>Response time (</a:t>
            </a:r>
            <a:r>
              <a:rPr lang="en-US" sz="1600" dirty="0" err="1"/>
              <a:t>ms</a:t>
            </a:r>
            <a:r>
              <a:rPr lang="en-US" sz="1600" dirty="0"/>
              <a:t>)</a:t>
            </a:r>
          </a:p>
        </p:txBody>
      </p:sp>
      <p:cxnSp>
        <p:nvCxnSpPr>
          <p:cNvPr id="16" name="Straight Connector 15">
            <a:extLst>
              <a:ext uri="{FF2B5EF4-FFF2-40B4-BE49-F238E27FC236}">
                <a16:creationId xmlns:a16="http://schemas.microsoft.com/office/drawing/2014/main" id="{4677F61C-F49F-7944-A9BC-BB8ECF0C550B}"/>
              </a:ext>
            </a:extLst>
          </p:cNvPr>
          <p:cNvCxnSpPr>
            <a:cxnSpLocks/>
          </p:cNvCxnSpPr>
          <p:nvPr/>
        </p:nvCxnSpPr>
        <p:spPr>
          <a:xfrm>
            <a:off x="4692578" y="2095274"/>
            <a:ext cx="7682" cy="226197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E54937-46F2-1842-BC8F-ADFAEFEC8047}"/>
              </a:ext>
            </a:extLst>
          </p:cNvPr>
          <p:cNvCxnSpPr/>
          <p:nvPr/>
        </p:nvCxnSpPr>
        <p:spPr>
          <a:xfrm>
            <a:off x="4720922" y="4361385"/>
            <a:ext cx="330318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E8A6B42-942B-C549-BEE1-C6987ACBCA1B}"/>
              </a:ext>
            </a:extLst>
          </p:cNvPr>
          <p:cNvSpPr txBox="1"/>
          <p:nvPr/>
        </p:nvSpPr>
        <p:spPr>
          <a:xfrm>
            <a:off x="4305559" y="1720263"/>
            <a:ext cx="960749" cy="2492990"/>
          </a:xfrm>
          <a:prstGeom prst="rect">
            <a:avLst/>
          </a:prstGeom>
          <a:noFill/>
        </p:spPr>
        <p:txBody>
          <a:bodyPr wrap="square" rtlCol="0">
            <a:spAutoFit/>
          </a:bodyPr>
          <a:lstStyle/>
          <a:p>
            <a:endParaRPr lang="en-US" sz="1200" dirty="0"/>
          </a:p>
          <a:p>
            <a:endParaRPr lang="en-US" sz="1200" dirty="0"/>
          </a:p>
          <a:p>
            <a:r>
              <a:rPr lang="en-US" sz="1200" dirty="0"/>
              <a:t>300</a:t>
            </a:r>
          </a:p>
          <a:p>
            <a:endParaRPr lang="en-US" sz="1200" dirty="0"/>
          </a:p>
          <a:p>
            <a:r>
              <a:rPr lang="en-US" sz="1200" dirty="0"/>
              <a:t>250</a:t>
            </a:r>
          </a:p>
          <a:p>
            <a:endParaRPr lang="en-US" sz="1200" dirty="0"/>
          </a:p>
          <a:p>
            <a:r>
              <a:rPr lang="en-US" sz="1200" dirty="0"/>
              <a:t>200</a:t>
            </a:r>
          </a:p>
          <a:p>
            <a:endParaRPr lang="en-US" sz="1200" dirty="0"/>
          </a:p>
          <a:p>
            <a:r>
              <a:rPr lang="en-US" sz="1200" dirty="0"/>
              <a:t>150</a:t>
            </a:r>
          </a:p>
          <a:p>
            <a:endParaRPr lang="en-US" sz="1200" dirty="0"/>
          </a:p>
          <a:p>
            <a:r>
              <a:rPr lang="en-US" sz="1200" dirty="0"/>
              <a:t>100</a:t>
            </a:r>
          </a:p>
          <a:p>
            <a:endParaRPr lang="en-US" sz="1200" dirty="0"/>
          </a:p>
          <a:p>
            <a:r>
              <a:rPr lang="en-US" sz="1200" dirty="0"/>
              <a:t>50</a:t>
            </a:r>
          </a:p>
        </p:txBody>
      </p:sp>
      <p:sp>
        <p:nvSpPr>
          <p:cNvPr id="19" name="Freeform 18">
            <a:extLst>
              <a:ext uri="{FF2B5EF4-FFF2-40B4-BE49-F238E27FC236}">
                <a16:creationId xmlns:a16="http://schemas.microsoft.com/office/drawing/2014/main" id="{FAEA2263-F50A-F646-8D72-40EE6A646223}"/>
              </a:ext>
            </a:extLst>
          </p:cNvPr>
          <p:cNvSpPr/>
          <p:nvPr/>
        </p:nvSpPr>
        <p:spPr>
          <a:xfrm>
            <a:off x="4742822" y="2170444"/>
            <a:ext cx="1487183" cy="1768510"/>
          </a:xfrm>
          <a:custGeom>
            <a:avLst/>
            <a:gdLst>
              <a:gd name="connsiteX0" fmla="*/ 0 w 1487183"/>
              <a:gd name="connsiteY0" fmla="*/ 1728316 h 1768510"/>
              <a:gd name="connsiteX1" fmla="*/ 110532 w 1487183"/>
              <a:gd name="connsiteY1" fmla="*/ 1758461 h 1768510"/>
              <a:gd name="connsiteX2" fmla="*/ 140677 w 1487183"/>
              <a:gd name="connsiteY2" fmla="*/ 1768510 h 1768510"/>
              <a:gd name="connsiteX3" fmla="*/ 301451 w 1487183"/>
              <a:gd name="connsiteY3" fmla="*/ 1758461 h 1768510"/>
              <a:gd name="connsiteX4" fmla="*/ 371789 w 1487183"/>
              <a:gd name="connsiteY4" fmla="*/ 1738365 h 1768510"/>
              <a:gd name="connsiteX5" fmla="*/ 582804 w 1487183"/>
              <a:gd name="connsiteY5" fmla="*/ 1728316 h 1768510"/>
              <a:gd name="connsiteX6" fmla="*/ 612949 w 1487183"/>
              <a:gd name="connsiteY6" fmla="*/ 1718268 h 1768510"/>
              <a:gd name="connsiteX7" fmla="*/ 633046 w 1487183"/>
              <a:gd name="connsiteY7" fmla="*/ 1688123 h 1768510"/>
              <a:gd name="connsiteX8" fmla="*/ 663191 w 1487183"/>
              <a:gd name="connsiteY8" fmla="*/ 1668026 h 1768510"/>
              <a:gd name="connsiteX9" fmla="*/ 703385 w 1487183"/>
              <a:gd name="connsiteY9" fmla="*/ 1607736 h 1768510"/>
              <a:gd name="connsiteX10" fmla="*/ 743578 w 1487183"/>
              <a:gd name="connsiteY10" fmla="*/ 1517301 h 1768510"/>
              <a:gd name="connsiteX11" fmla="*/ 763675 w 1487183"/>
              <a:gd name="connsiteY11" fmla="*/ 1457011 h 1768510"/>
              <a:gd name="connsiteX12" fmla="*/ 783771 w 1487183"/>
              <a:gd name="connsiteY12" fmla="*/ 1426866 h 1768510"/>
              <a:gd name="connsiteX13" fmla="*/ 793820 w 1487183"/>
              <a:gd name="connsiteY13" fmla="*/ 1396721 h 1768510"/>
              <a:gd name="connsiteX14" fmla="*/ 813916 w 1487183"/>
              <a:gd name="connsiteY14" fmla="*/ 1366576 h 1768510"/>
              <a:gd name="connsiteX15" fmla="*/ 854110 w 1487183"/>
              <a:gd name="connsiteY15" fmla="*/ 1276141 h 1768510"/>
              <a:gd name="connsiteX16" fmla="*/ 884255 w 1487183"/>
              <a:gd name="connsiteY16" fmla="*/ 1215851 h 1768510"/>
              <a:gd name="connsiteX17" fmla="*/ 894303 w 1487183"/>
              <a:gd name="connsiteY17" fmla="*/ 1185705 h 1768510"/>
              <a:gd name="connsiteX18" fmla="*/ 934497 w 1487183"/>
              <a:gd name="connsiteY18" fmla="*/ 1125415 h 1768510"/>
              <a:gd name="connsiteX19" fmla="*/ 954593 w 1487183"/>
              <a:gd name="connsiteY19" fmla="*/ 1065125 h 1768510"/>
              <a:gd name="connsiteX20" fmla="*/ 964642 w 1487183"/>
              <a:gd name="connsiteY20" fmla="*/ 1034980 h 1768510"/>
              <a:gd name="connsiteX21" fmla="*/ 984738 w 1487183"/>
              <a:gd name="connsiteY21" fmla="*/ 1004835 h 1768510"/>
              <a:gd name="connsiteX22" fmla="*/ 994787 w 1487183"/>
              <a:gd name="connsiteY22" fmla="*/ 964642 h 1768510"/>
              <a:gd name="connsiteX23" fmla="*/ 1055077 w 1487183"/>
              <a:gd name="connsiteY23" fmla="*/ 854110 h 1768510"/>
              <a:gd name="connsiteX24" fmla="*/ 1085222 w 1487183"/>
              <a:gd name="connsiteY24" fmla="*/ 793820 h 1768510"/>
              <a:gd name="connsiteX25" fmla="*/ 1095270 w 1487183"/>
              <a:gd name="connsiteY25" fmla="*/ 763675 h 1768510"/>
              <a:gd name="connsiteX26" fmla="*/ 1115367 w 1487183"/>
              <a:gd name="connsiteY26" fmla="*/ 723481 h 1768510"/>
              <a:gd name="connsiteX27" fmla="*/ 1145512 w 1487183"/>
              <a:gd name="connsiteY27" fmla="*/ 663191 h 1768510"/>
              <a:gd name="connsiteX28" fmla="*/ 1165609 w 1487183"/>
              <a:gd name="connsiteY28" fmla="*/ 602901 h 1768510"/>
              <a:gd name="connsiteX29" fmla="*/ 1175657 w 1487183"/>
              <a:gd name="connsiteY29" fmla="*/ 572756 h 1768510"/>
              <a:gd name="connsiteX30" fmla="*/ 1195754 w 1487183"/>
              <a:gd name="connsiteY30" fmla="*/ 542611 h 1768510"/>
              <a:gd name="connsiteX31" fmla="*/ 1215851 w 1487183"/>
              <a:gd name="connsiteY31" fmla="*/ 482321 h 1768510"/>
              <a:gd name="connsiteX32" fmla="*/ 1276141 w 1487183"/>
              <a:gd name="connsiteY32" fmla="*/ 391886 h 1768510"/>
              <a:gd name="connsiteX33" fmla="*/ 1296237 w 1487183"/>
              <a:gd name="connsiteY33" fmla="*/ 361741 h 1768510"/>
              <a:gd name="connsiteX34" fmla="*/ 1306286 w 1487183"/>
              <a:gd name="connsiteY34" fmla="*/ 331596 h 1768510"/>
              <a:gd name="connsiteX35" fmla="*/ 1346479 w 1487183"/>
              <a:gd name="connsiteY35" fmla="*/ 271305 h 1768510"/>
              <a:gd name="connsiteX36" fmla="*/ 1366576 w 1487183"/>
              <a:gd name="connsiteY36" fmla="*/ 241160 h 1768510"/>
              <a:gd name="connsiteX37" fmla="*/ 1396721 w 1487183"/>
              <a:gd name="connsiteY37" fmla="*/ 180870 h 1768510"/>
              <a:gd name="connsiteX38" fmla="*/ 1426866 w 1487183"/>
              <a:gd name="connsiteY38" fmla="*/ 120580 h 1768510"/>
              <a:gd name="connsiteX39" fmla="*/ 1477108 w 1487183"/>
              <a:gd name="connsiteY39" fmla="*/ 40193 h 1768510"/>
              <a:gd name="connsiteX40" fmla="*/ 1487156 w 1487183"/>
              <a:gd name="connsiteY40" fmla="*/ 0 h 176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87183" h="1768510">
                <a:moveTo>
                  <a:pt x="0" y="1728316"/>
                </a:moveTo>
                <a:cubicBezTo>
                  <a:pt x="71009" y="1742519"/>
                  <a:pt x="34046" y="1732966"/>
                  <a:pt x="110532" y="1758461"/>
                </a:cubicBezTo>
                <a:lnTo>
                  <a:pt x="140677" y="1768510"/>
                </a:lnTo>
                <a:cubicBezTo>
                  <a:pt x="194268" y="1765160"/>
                  <a:pt x="248050" y="1764082"/>
                  <a:pt x="301451" y="1758461"/>
                </a:cubicBezTo>
                <a:cubicBezTo>
                  <a:pt x="474634" y="1740231"/>
                  <a:pt x="151904" y="1755956"/>
                  <a:pt x="371789" y="1738365"/>
                </a:cubicBezTo>
                <a:cubicBezTo>
                  <a:pt x="441983" y="1732749"/>
                  <a:pt x="512466" y="1731666"/>
                  <a:pt x="582804" y="1728316"/>
                </a:cubicBezTo>
                <a:cubicBezTo>
                  <a:pt x="592852" y="1724967"/>
                  <a:pt x="604678" y="1724885"/>
                  <a:pt x="612949" y="1718268"/>
                </a:cubicBezTo>
                <a:cubicBezTo>
                  <a:pt x="622379" y="1710724"/>
                  <a:pt x="624507" y="1696662"/>
                  <a:pt x="633046" y="1688123"/>
                </a:cubicBezTo>
                <a:cubicBezTo>
                  <a:pt x="641585" y="1679584"/>
                  <a:pt x="653143" y="1674725"/>
                  <a:pt x="663191" y="1668026"/>
                </a:cubicBezTo>
                <a:cubicBezTo>
                  <a:pt x="676589" y="1647929"/>
                  <a:pt x="695747" y="1630650"/>
                  <a:pt x="703385" y="1607736"/>
                </a:cubicBezTo>
                <a:cubicBezTo>
                  <a:pt x="727300" y="1535989"/>
                  <a:pt x="711730" y="1565072"/>
                  <a:pt x="743578" y="1517301"/>
                </a:cubicBezTo>
                <a:cubicBezTo>
                  <a:pt x="750277" y="1497204"/>
                  <a:pt x="751925" y="1474637"/>
                  <a:pt x="763675" y="1457011"/>
                </a:cubicBezTo>
                <a:cubicBezTo>
                  <a:pt x="770374" y="1446963"/>
                  <a:pt x="778370" y="1437668"/>
                  <a:pt x="783771" y="1426866"/>
                </a:cubicBezTo>
                <a:cubicBezTo>
                  <a:pt x="788508" y="1417392"/>
                  <a:pt x="789083" y="1406195"/>
                  <a:pt x="793820" y="1396721"/>
                </a:cubicBezTo>
                <a:cubicBezTo>
                  <a:pt x="799221" y="1385919"/>
                  <a:pt x="809011" y="1377612"/>
                  <a:pt x="813916" y="1366576"/>
                </a:cubicBezTo>
                <a:cubicBezTo>
                  <a:pt x="861744" y="1258961"/>
                  <a:pt x="808630" y="1344360"/>
                  <a:pt x="854110" y="1276141"/>
                </a:cubicBezTo>
                <a:cubicBezTo>
                  <a:pt x="879367" y="1200368"/>
                  <a:pt x="845296" y="1293771"/>
                  <a:pt x="884255" y="1215851"/>
                </a:cubicBezTo>
                <a:cubicBezTo>
                  <a:pt x="888992" y="1206377"/>
                  <a:pt x="889159" y="1194964"/>
                  <a:pt x="894303" y="1185705"/>
                </a:cubicBezTo>
                <a:cubicBezTo>
                  <a:pt x="906033" y="1164591"/>
                  <a:pt x="934497" y="1125415"/>
                  <a:pt x="934497" y="1125415"/>
                </a:cubicBezTo>
                <a:lnTo>
                  <a:pt x="954593" y="1065125"/>
                </a:lnTo>
                <a:cubicBezTo>
                  <a:pt x="957942" y="1055077"/>
                  <a:pt x="958767" y="1043793"/>
                  <a:pt x="964642" y="1034980"/>
                </a:cubicBezTo>
                <a:lnTo>
                  <a:pt x="984738" y="1004835"/>
                </a:lnTo>
                <a:cubicBezTo>
                  <a:pt x="988088" y="991437"/>
                  <a:pt x="989475" y="977390"/>
                  <a:pt x="994787" y="964642"/>
                </a:cubicBezTo>
                <a:cubicBezTo>
                  <a:pt x="1020119" y="903845"/>
                  <a:pt x="1026530" y="896930"/>
                  <a:pt x="1055077" y="854110"/>
                </a:cubicBezTo>
                <a:cubicBezTo>
                  <a:pt x="1080333" y="778340"/>
                  <a:pt x="1046264" y="871736"/>
                  <a:pt x="1085222" y="793820"/>
                </a:cubicBezTo>
                <a:cubicBezTo>
                  <a:pt x="1089959" y="784346"/>
                  <a:pt x="1091098" y="773410"/>
                  <a:pt x="1095270" y="763675"/>
                </a:cubicBezTo>
                <a:cubicBezTo>
                  <a:pt x="1101171" y="749907"/>
                  <a:pt x="1109466" y="737249"/>
                  <a:pt x="1115367" y="723481"/>
                </a:cubicBezTo>
                <a:cubicBezTo>
                  <a:pt x="1140328" y="665238"/>
                  <a:pt x="1106890" y="721123"/>
                  <a:pt x="1145512" y="663191"/>
                </a:cubicBezTo>
                <a:lnTo>
                  <a:pt x="1165609" y="602901"/>
                </a:lnTo>
                <a:cubicBezTo>
                  <a:pt x="1168958" y="592853"/>
                  <a:pt x="1169782" y="581569"/>
                  <a:pt x="1175657" y="572756"/>
                </a:cubicBezTo>
                <a:lnTo>
                  <a:pt x="1195754" y="542611"/>
                </a:lnTo>
                <a:cubicBezTo>
                  <a:pt x="1202453" y="522514"/>
                  <a:pt x="1204100" y="499947"/>
                  <a:pt x="1215851" y="482321"/>
                </a:cubicBezTo>
                <a:lnTo>
                  <a:pt x="1276141" y="391886"/>
                </a:lnTo>
                <a:cubicBezTo>
                  <a:pt x="1282840" y="381838"/>
                  <a:pt x="1292418" y="373198"/>
                  <a:pt x="1296237" y="361741"/>
                </a:cubicBezTo>
                <a:cubicBezTo>
                  <a:pt x="1299587" y="351693"/>
                  <a:pt x="1301142" y="340855"/>
                  <a:pt x="1306286" y="331596"/>
                </a:cubicBezTo>
                <a:cubicBezTo>
                  <a:pt x="1318016" y="310482"/>
                  <a:pt x="1333081" y="291402"/>
                  <a:pt x="1346479" y="271305"/>
                </a:cubicBezTo>
                <a:lnTo>
                  <a:pt x="1366576" y="241160"/>
                </a:lnTo>
                <a:cubicBezTo>
                  <a:pt x="1391832" y="165390"/>
                  <a:pt x="1357763" y="258786"/>
                  <a:pt x="1396721" y="180870"/>
                </a:cubicBezTo>
                <a:cubicBezTo>
                  <a:pt x="1438323" y="97666"/>
                  <a:pt x="1369270" y="206972"/>
                  <a:pt x="1426866" y="120580"/>
                </a:cubicBezTo>
                <a:cubicBezTo>
                  <a:pt x="1450782" y="48833"/>
                  <a:pt x="1429337" y="72041"/>
                  <a:pt x="1477108" y="40193"/>
                </a:cubicBezTo>
                <a:cubicBezTo>
                  <a:pt x="1488215" y="6871"/>
                  <a:pt x="1487156" y="20640"/>
                  <a:pt x="1487156" y="0"/>
                </a:cubicBez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497EF145-03E5-AD4C-8867-69A3A9940149}"/>
              </a:ext>
            </a:extLst>
          </p:cNvPr>
          <p:cNvSpPr/>
          <p:nvPr/>
        </p:nvSpPr>
        <p:spPr>
          <a:xfrm>
            <a:off x="6230005" y="2095274"/>
            <a:ext cx="1657978" cy="85520"/>
          </a:xfrm>
          <a:custGeom>
            <a:avLst/>
            <a:gdLst>
              <a:gd name="connsiteX0" fmla="*/ 0 w 1657978"/>
              <a:gd name="connsiteY0" fmla="*/ 85520 h 85520"/>
              <a:gd name="connsiteX1" fmla="*/ 110532 w 1657978"/>
              <a:gd name="connsiteY1" fmla="*/ 55375 h 85520"/>
              <a:gd name="connsiteX2" fmla="*/ 140677 w 1657978"/>
              <a:gd name="connsiteY2" fmla="*/ 45327 h 85520"/>
              <a:gd name="connsiteX3" fmla="*/ 422031 w 1657978"/>
              <a:gd name="connsiteY3" fmla="*/ 35279 h 85520"/>
              <a:gd name="connsiteX4" fmla="*/ 1316334 w 1657978"/>
              <a:gd name="connsiteY4" fmla="*/ 35279 h 85520"/>
              <a:gd name="connsiteX5" fmla="*/ 1376624 w 1657978"/>
              <a:gd name="connsiteY5" fmla="*/ 55375 h 85520"/>
              <a:gd name="connsiteX6" fmla="*/ 1657978 w 1657978"/>
              <a:gd name="connsiteY6" fmla="*/ 55375 h 85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7978" h="85520">
                <a:moveTo>
                  <a:pt x="0" y="85520"/>
                </a:moveTo>
                <a:cubicBezTo>
                  <a:pt x="71017" y="71317"/>
                  <a:pt x="34036" y="80874"/>
                  <a:pt x="110532" y="55375"/>
                </a:cubicBezTo>
                <a:cubicBezTo>
                  <a:pt x="120580" y="52026"/>
                  <a:pt x="130092" y="45705"/>
                  <a:pt x="140677" y="45327"/>
                </a:cubicBezTo>
                <a:lnTo>
                  <a:pt x="422031" y="35279"/>
                </a:lnTo>
                <a:cubicBezTo>
                  <a:pt x="743381" y="-28996"/>
                  <a:pt x="534270" y="9210"/>
                  <a:pt x="1316334" y="35279"/>
                </a:cubicBezTo>
                <a:cubicBezTo>
                  <a:pt x="1337506" y="35985"/>
                  <a:pt x="1355440" y="55375"/>
                  <a:pt x="1376624" y="55375"/>
                </a:cubicBezTo>
                <a:lnTo>
                  <a:pt x="1657978" y="55375"/>
                </a:lnTo>
              </a:path>
            </a:pathLst>
          </a:cu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5354D58-B7D1-864C-BAE6-A0B3E72789EC}"/>
              </a:ext>
            </a:extLst>
          </p:cNvPr>
          <p:cNvSpPr txBox="1"/>
          <p:nvPr/>
        </p:nvSpPr>
        <p:spPr>
          <a:xfrm>
            <a:off x="4700260" y="1608434"/>
            <a:ext cx="3768134" cy="369332"/>
          </a:xfrm>
          <a:prstGeom prst="rect">
            <a:avLst/>
          </a:prstGeom>
          <a:noFill/>
        </p:spPr>
        <p:txBody>
          <a:bodyPr wrap="square" rtlCol="0">
            <a:spAutoFit/>
          </a:bodyPr>
          <a:lstStyle/>
          <a:p>
            <a:r>
              <a:rPr lang="en-US" dirty="0"/>
              <a:t>Predicted vs Actual Response Times </a:t>
            </a:r>
          </a:p>
        </p:txBody>
      </p:sp>
      <p:sp>
        <p:nvSpPr>
          <p:cNvPr id="22" name="TextBox 21">
            <a:extLst>
              <a:ext uri="{FF2B5EF4-FFF2-40B4-BE49-F238E27FC236}">
                <a16:creationId xmlns:a16="http://schemas.microsoft.com/office/drawing/2014/main" id="{C5FE5F82-5EC7-D84C-99E8-11A47256DDD6}"/>
              </a:ext>
            </a:extLst>
          </p:cNvPr>
          <p:cNvSpPr txBox="1"/>
          <p:nvPr/>
        </p:nvSpPr>
        <p:spPr>
          <a:xfrm>
            <a:off x="803868" y="5447288"/>
            <a:ext cx="10691446" cy="523220"/>
          </a:xfrm>
          <a:prstGeom prst="rect">
            <a:avLst/>
          </a:prstGeom>
          <a:noFill/>
        </p:spPr>
        <p:txBody>
          <a:bodyPr wrap="square" rtlCol="0">
            <a:spAutoFit/>
          </a:bodyPr>
          <a:lstStyle/>
          <a:p>
            <a:r>
              <a:rPr lang="en-US" sz="2800" dirty="0"/>
              <a:t>A severe variance from the model predictions could indicate an outage</a:t>
            </a:r>
          </a:p>
        </p:txBody>
      </p:sp>
    </p:spTree>
    <p:extLst>
      <p:ext uri="{BB962C8B-B14F-4D97-AF65-F5344CB8AC3E}">
        <p14:creationId xmlns:p14="http://schemas.microsoft.com/office/powerpoint/2010/main" val="3544432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9677" y="332229"/>
            <a:ext cx="8132323" cy="823913"/>
          </a:xfrm>
          <a:solidFill>
            <a:schemeClr val="tx2">
              <a:lumMod val="50000"/>
            </a:schemeClr>
          </a:solidFill>
        </p:spPr>
        <p:txBody>
          <a:bodyPr>
            <a:normAutofit/>
          </a:bodyPr>
          <a:lstStyle/>
          <a:p>
            <a:r>
              <a:rPr lang="en-US" dirty="0">
                <a:solidFill>
                  <a:schemeClr val="bg1"/>
                </a:solidFill>
              </a:rPr>
              <a:t>ML Use Case 2: Managing servers</a:t>
            </a:r>
          </a:p>
        </p:txBody>
      </p:sp>
      <p:graphicFrame>
        <p:nvGraphicFramePr>
          <p:cNvPr id="5" name="Content Placeholder 4">
            <a:extLst>
              <a:ext uri="{FF2B5EF4-FFF2-40B4-BE49-F238E27FC236}">
                <a16:creationId xmlns:a16="http://schemas.microsoft.com/office/drawing/2014/main" id="{96B4E1D4-B13C-3A4A-8DC7-EB87D6555AB3}"/>
              </a:ext>
            </a:extLst>
          </p:cNvPr>
          <p:cNvGraphicFramePr>
            <a:graphicFrameLocks noGrp="1"/>
          </p:cNvGraphicFramePr>
          <p:nvPr>
            <p:ph idx="1"/>
            <p:extLst>
              <p:ext uri="{D42A27DB-BD31-4B8C-83A1-F6EECF244321}">
                <p14:modId xmlns:p14="http://schemas.microsoft.com/office/powerpoint/2010/main" val="857144418"/>
              </p:ext>
            </p:extLst>
          </p:nvPr>
        </p:nvGraphicFramePr>
        <p:xfrm>
          <a:off x="1171372" y="1371127"/>
          <a:ext cx="925954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2E2B4F2-AB42-C749-94E4-C959FC78BF20}"/>
              </a:ext>
            </a:extLst>
          </p:cNvPr>
          <p:cNvSpPr txBox="1"/>
          <p:nvPr/>
        </p:nvSpPr>
        <p:spPr>
          <a:xfrm>
            <a:off x="1066801" y="5928395"/>
            <a:ext cx="11125199" cy="707886"/>
          </a:xfrm>
          <a:prstGeom prst="rect">
            <a:avLst/>
          </a:prstGeom>
          <a:noFill/>
        </p:spPr>
        <p:txBody>
          <a:bodyPr wrap="square" rtlCol="0">
            <a:spAutoFit/>
          </a:bodyPr>
          <a:lstStyle/>
          <a:p>
            <a:r>
              <a:rPr lang="en-US" sz="4000" dirty="0"/>
              <a:t>Use case for unsupervised learning      Clustering</a:t>
            </a:r>
          </a:p>
        </p:txBody>
      </p:sp>
      <p:sp>
        <p:nvSpPr>
          <p:cNvPr id="3" name="Right Arrow 2">
            <a:extLst>
              <a:ext uri="{FF2B5EF4-FFF2-40B4-BE49-F238E27FC236}">
                <a16:creationId xmlns:a16="http://schemas.microsoft.com/office/drawing/2014/main" id="{E2A6FF01-83EC-374A-8752-D061E268EF38}"/>
              </a:ext>
            </a:extLst>
          </p:cNvPr>
          <p:cNvSpPr/>
          <p:nvPr/>
        </p:nvSpPr>
        <p:spPr>
          <a:xfrm>
            <a:off x="8422105" y="6200819"/>
            <a:ext cx="481263" cy="163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269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7100" y="258104"/>
            <a:ext cx="3644900" cy="860425"/>
          </a:xfrm>
          <a:solidFill>
            <a:schemeClr val="tx2">
              <a:lumMod val="50000"/>
            </a:schemeClr>
          </a:solidFill>
        </p:spPr>
        <p:txBody>
          <a:bodyPr/>
          <a:lstStyle/>
          <a:p>
            <a:r>
              <a:rPr lang="en-US" dirty="0">
                <a:solidFill>
                  <a:schemeClr val="bg1"/>
                </a:solidFill>
              </a:rPr>
              <a:t>Clustering</a:t>
            </a:r>
          </a:p>
        </p:txBody>
      </p:sp>
      <p:sp>
        <p:nvSpPr>
          <p:cNvPr id="3" name="Content Placeholder 2"/>
          <p:cNvSpPr>
            <a:spLocks noGrp="1"/>
          </p:cNvSpPr>
          <p:nvPr>
            <p:ph idx="1"/>
          </p:nvPr>
        </p:nvSpPr>
        <p:spPr>
          <a:xfrm>
            <a:off x="495300" y="1546225"/>
            <a:ext cx="6705600" cy="4916758"/>
          </a:xfrm>
        </p:spPr>
        <p:txBody>
          <a:bodyPr>
            <a:normAutofit/>
          </a:bodyPr>
          <a:lstStyle/>
          <a:p>
            <a:r>
              <a:rPr lang="en-US" dirty="0" err="1"/>
              <a:t>Kmeans</a:t>
            </a:r>
            <a:r>
              <a:rPr lang="en-US" dirty="0"/>
              <a:t> Clustering</a:t>
            </a:r>
          </a:p>
          <a:p>
            <a:pPr lvl="1"/>
            <a:r>
              <a:rPr lang="en-US" dirty="0"/>
              <a:t>Unsupervised</a:t>
            </a:r>
          </a:p>
          <a:p>
            <a:pPr lvl="1"/>
            <a:r>
              <a:rPr lang="en-US" dirty="0"/>
              <a:t>Segments data by similarity of features into </a:t>
            </a:r>
            <a:r>
              <a:rPr lang="en-US" i="1" dirty="0"/>
              <a:t>K </a:t>
            </a:r>
            <a:r>
              <a:rPr lang="en-US" dirty="0"/>
              <a:t>number of groups</a:t>
            </a:r>
          </a:p>
          <a:p>
            <a:pPr lvl="1"/>
            <a:endParaRPr lang="en-US" dirty="0"/>
          </a:p>
          <a:p>
            <a:r>
              <a:rPr lang="en-US" dirty="0"/>
              <a:t>Algorithm</a:t>
            </a:r>
          </a:p>
          <a:p>
            <a:pPr lvl="1"/>
            <a:r>
              <a:rPr lang="en-US" dirty="0"/>
              <a:t>Select center for each of K groups (centroid)</a:t>
            </a:r>
          </a:p>
          <a:p>
            <a:pPr lvl="1"/>
            <a:r>
              <a:rPr lang="en-US" dirty="0"/>
              <a:t>Assign each point to nearest centroid </a:t>
            </a:r>
          </a:p>
          <a:p>
            <a:pPr lvl="1"/>
            <a:r>
              <a:rPr lang="en-US" dirty="0"/>
              <a:t>Calculate new center as mean of points in the centroid</a:t>
            </a:r>
          </a:p>
          <a:p>
            <a:pPr lvl="1"/>
            <a:r>
              <a:rPr lang="en-US" dirty="0"/>
              <a:t>Iterate</a:t>
            </a:r>
          </a:p>
          <a:p>
            <a:pPr marL="457200" lvl="1" indent="0">
              <a:buNone/>
            </a:pPr>
            <a:endParaRPr lang="en-US" i="1" dirty="0"/>
          </a:p>
          <a:p>
            <a:pPr marL="457200" lvl="1" indent="0">
              <a:buNone/>
            </a:pPr>
            <a:endParaRPr lang="en-US" i="1" dirty="0"/>
          </a:p>
        </p:txBody>
      </p:sp>
      <p:pic>
        <p:nvPicPr>
          <p:cNvPr id="6" name="Picture 5"/>
          <p:cNvPicPr>
            <a:picLocks noChangeAspect="1"/>
          </p:cNvPicPr>
          <p:nvPr/>
        </p:nvPicPr>
        <p:blipFill>
          <a:blip r:embed="rId3"/>
          <a:stretch>
            <a:fillRect/>
          </a:stretch>
        </p:blipFill>
        <p:spPr>
          <a:xfrm>
            <a:off x="7305498" y="1446483"/>
            <a:ext cx="4521200" cy="5016500"/>
          </a:xfrm>
          <a:prstGeom prst="rect">
            <a:avLst/>
          </a:prstGeom>
          <a:ln>
            <a:solidFill>
              <a:schemeClr val="tx1"/>
            </a:solidFill>
          </a:ln>
        </p:spPr>
      </p:pic>
      <p:sp>
        <p:nvSpPr>
          <p:cNvPr id="7" name="Triangle 6"/>
          <p:cNvSpPr/>
          <p:nvPr/>
        </p:nvSpPr>
        <p:spPr>
          <a:xfrm>
            <a:off x="9918700" y="3048000"/>
            <a:ext cx="177800" cy="228600"/>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p:cNvSpPr/>
          <p:nvPr/>
        </p:nvSpPr>
        <p:spPr>
          <a:xfrm>
            <a:off x="9067800" y="5143500"/>
            <a:ext cx="177800" cy="228600"/>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p:cNvSpPr/>
          <p:nvPr/>
        </p:nvSpPr>
        <p:spPr>
          <a:xfrm>
            <a:off x="10922000" y="4445000"/>
            <a:ext cx="177800" cy="228600"/>
          </a:xfrm>
          <a:prstGeom prst="triangl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123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3322" y="520052"/>
            <a:ext cx="8038343" cy="696772"/>
          </a:xfrm>
          <a:solidFill>
            <a:schemeClr val="tx2">
              <a:lumMod val="50000"/>
            </a:schemeClr>
          </a:solidFill>
        </p:spPr>
        <p:txBody>
          <a:bodyPr>
            <a:normAutofit/>
          </a:bodyPr>
          <a:lstStyle/>
          <a:p>
            <a:r>
              <a:rPr lang="en-US" sz="3600" dirty="0" err="1">
                <a:solidFill>
                  <a:schemeClr val="bg1"/>
                </a:solidFill>
              </a:rPr>
              <a:t>KMeans</a:t>
            </a:r>
            <a:r>
              <a:rPr lang="en-US" sz="3600" dirty="0">
                <a:solidFill>
                  <a:schemeClr val="bg1"/>
                </a:solidFill>
              </a:rPr>
              <a:t> Clustering of server performance</a:t>
            </a:r>
          </a:p>
        </p:txBody>
      </p:sp>
      <p:pic>
        <p:nvPicPr>
          <p:cNvPr id="3" name="Picture 2"/>
          <p:cNvPicPr>
            <a:picLocks noChangeAspect="1"/>
          </p:cNvPicPr>
          <p:nvPr/>
        </p:nvPicPr>
        <p:blipFill rotWithShape="1">
          <a:blip r:embed="rId3"/>
          <a:srcRect r="69064" b="18372"/>
          <a:stretch/>
        </p:blipFill>
        <p:spPr>
          <a:xfrm>
            <a:off x="8903645" y="1731712"/>
            <a:ext cx="2603494" cy="3473648"/>
          </a:xfrm>
          <a:prstGeom prst="rect">
            <a:avLst/>
          </a:prstGeom>
          <a:solidFill>
            <a:schemeClr val="accent2"/>
          </a:solidFill>
        </p:spPr>
      </p:pic>
      <p:pic>
        <p:nvPicPr>
          <p:cNvPr id="4" name="Picture 3"/>
          <p:cNvPicPr>
            <a:picLocks noChangeAspect="1"/>
          </p:cNvPicPr>
          <p:nvPr/>
        </p:nvPicPr>
        <p:blipFill>
          <a:blip r:embed="rId4"/>
          <a:stretch>
            <a:fillRect/>
          </a:stretch>
        </p:blipFill>
        <p:spPr>
          <a:xfrm>
            <a:off x="5146989" y="1731712"/>
            <a:ext cx="2725637" cy="3493228"/>
          </a:xfrm>
          <a:prstGeom prst="rect">
            <a:avLst/>
          </a:prstGeom>
        </p:spPr>
      </p:pic>
      <p:sp>
        <p:nvSpPr>
          <p:cNvPr id="7" name="Right Arrow 6"/>
          <p:cNvSpPr/>
          <p:nvPr/>
        </p:nvSpPr>
        <p:spPr>
          <a:xfrm>
            <a:off x="7955463" y="2789789"/>
            <a:ext cx="782509" cy="759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4280720" y="2887630"/>
            <a:ext cx="782509" cy="7591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4476715" y="5916511"/>
            <a:ext cx="6957495" cy="783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Automatically finds different groups</a:t>
            </a:r>
          </a:p>
        </p:txBody>
      </p:sp>
      <p:sp>
        <p:nvSpPr>
          <p:cNvPr id="11" name="TextBox 10"/>
          <p:cNvSpPr txBox="1"/>
          <p:nvPr/>
        </p:nvSpPr>
        <p:spPr>
          <a:xfrm>
            <a:off x="9069083" y="5176140"/>
            <a:ext cx="2854115" cy="369332"/>
          </a:xfrm>
          <a:prstGeom prst="rect">
            <a:avLst/>
          </a:prstGeom>
          <a:noFill/>
        </p:spPr>
        <p:txBody>
          <a:bodyPr wrap="square" rtlCol="0">
            <a:spAutoFit/>
          </a:bodyPr>
          <a:lstStyle/>
          <a:p>
            <a:r>
              <a:rPr lang="en-US" dirty="0"/>
              <a:t>Lines represent a server </a:t>
            </a:r>
          </a:p>
        </p:txBody>
      </p:sp>
      <p:sp>
        <p:nvSpPr>
          <p:cNvPr id="10" name="TextBox 9"/>
          <p:cNvSpPr txBox="1"/>
          <p:nvPr/>
        </p:nvSpPr>
        <p:spPr>
          <a:xfrm>
            <a:off x="6178282" y="5140013"/>
            <a:ext cx="2168435" cy="261610"/>
          </a:xfrm>
          <a:prstGeom prst="rect">
            <a:avLst/>
          </a:prstGeom>
          <a:noFill/>
        </p:spPr>
        <p:txBody>
          <a:bodyPr wrap="square" rtlCol="0">
            <a:spAutoFit/>
          </a:bodyPr>
          <a:lstStyle/>
          <a:p>
            <a:r>
              <a:rPr lang="en-US" sz="1050" dirty="0"/>
              <a:t>Server Index(ID)</a:t>
            </a:r>
          </a:p>
        </p:txBody>
      </p:sp>
      <p:grpSp>
        <p:nvGrpSpPr>
          <p:cNvPr id="5" name="Group 4">
            <a:extLst>
              <a:ext uri="{FF2B5EF4-FFF2-40B4-BE49-F238E27FC236}">
                <a16:creationId xmlns:a16="http://schemas.microsoft.com/office/drawing/2014/main" id="{5DF8749B-9364-7B4A-9DC7-FCD5FCE273A3}"/>
              </a:ext>
            </a:extLst>
          </p:cNvPr>
          <p:cNvGrpSpPr/>
          <p:nvPr/>
        </p:nvGrpSpPr>
        <p:grpSpPr>
          <a:xfrm>
            <a:off x="269074" y="1285858"/>
            <a:ext cx="3884248" cy="5022319"/>
            <a:chOff x="396472" y="1285858"/>
            <a:chExt cx="3884248" cy="5022319"/>
          </a:xfrm>
        </p:grpSpPr>
        <p:sp>
          <p:nvSpPr>
            <p:cNvPr id="8" name="TextBox 7"/>
            <p:cNvSpPr txBox="1"/>
            <p:nvPr/>
          </p:nvSpPr>
          <p:spPr>
            <a:xfrm rot="16200000">
              <a:off x="1616" y="3645097"/>
              <a:ext cx="1043628" cy="253916"/>
            </a:xfrm>
            <a:prstGeom prst="rect">
              <a:avLst/>
            </a:prstGeom>
            <a:solidFill>
              <a:schemeClr val="bg1"/>
            </a:solidFill>
          </p:spPr>
          <p:txBody>
            <a:bodyPr wrap="square" rtlCol="0">
              <a:spAutoFit/>
            </a:bodyPr>
            <a:lstStyle/>
            <a:p>
              <a:r>
                <a:rPr lang="en-US" sz="1050" dirty="0"/>
                <a:t>P50 Difference</a:t>
              </a:r>
            </a:p>
          </p:txBody>
        </p:sp>
        <p:pic>
          <p:nvPicPr>
            <p:cNvPr id="15" name="Picture 14"/>
            <p:cNvPicPr>
              <a:picLocks noChangeAspect="1"/>
            </p:cNvPicPr>
            <p:nvPr/>
          </p:nvPicPr>
          <p:blipFill>
            <a:blip r:embed="rId5"/>
            <a:stretch>
              <a:fillRect/>
            </a:stretch>
          </p:blipFill>
          <p:spPr>
            <a:xfrm>
              <a:off x="606267" y="1285858"/>
              <a:ext cx="3674453" cy="4972395"/>
            </a:xfrm>
            <a:prstGeom prst="rect">
              <a:avLst/>
            </a:prstGeom>
          </p:spPr>
        </p:pic>
        <p:sp>
          <p:nvSpPr>
            <p:cNvPr id="12" name="TextBox 11"/>
            <p:cNvSpPr txBox="1"/>
            <p:nvPr/>
          </p:nvSpPr>
          <p:spPr>
            <a:xfrm>
              <a:off x="1732727" y="6031178"/>
              <a:ext cx="1421532" cy="276999"/>
            </a:xfrm>
            <a:prstGeom prst="rect">
              <a:avLst/>
            </a:prstGeom>
            <a:noFill/>
          </p:spPr>
          <p:txBody>
            <a:bodyPr wrap="square" rtlCol="0">
              <a:spAutoFit/>
            </a:bodyPr>
            <a:lstStyle/>
            <a:p>
              <a:r>
                <a:rPr lang="en-US" sz="1200" dirty="0"/>
                <a:t>Server Index(ID)</a:t>
              </a:r>
            </a:p>
          </p:txBody>
        </p:sp>
      </p:grpSp>
      <p:sp>
        <p:nvSpPr>
          <p:cNvPr id="6" name="Rectangle 5">
            <a:extLst>
              <a:ext uri="{FF2B5EF4-FFF2-40B4-BE49-F238E27FC236}">
                <a16:creationId xmlns:a16="http://schemas.microsoft.com/office/drawing/2014/main" id="{8C7FBCED-D652-5247-9D18-BC0D0AE16BD7}"/>
              </a:ext>
            </a:extLst>
          </p:cNvPr>
          <p:cNvSpPr/>
          <p:nvPr/>
        </p:nvSpPr>
        <p:spPr>
          <a:xfrm>
            <a:off x="8903645" y="1866900"/>
            <a:ext cx="1288105"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980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C401774-55E9-7342-B1BF-CEA982003CA9}" type="slidenum">
              <a:rPr lang="en-US" smtClean="0"/>
              <a:t>2</a:t>
            </a:fld>
            <a:endParaRPr lang="en-US"/>
          </a:p>
        </p:txBody>
      </p:sp>
      <p:pic>
        <p:nvPicPr>
          <p:cNvPr id="6" name="Picture 5">
            <a:extLst>
              <a:ext uri="{FF2B5EF4-FFF2-40B4-BE49-F238E27FC236}">
                <a16:creationId xmlns:a16="http://schemas.microsoft.com/office/drawing/2014/main" id="{7DEF4AE4-923D-8D48-9346-B0D6AA4D7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534" y="2469359"/>
            <a:ext cx="6774065" cy="1797050"/>
          </a:xfrm>
          <a:prstGeom prst="rect">
            <a:avLst/>
          </a:prstGeom>
        </p:spPr>
      </p:pic>
      <p:sp>
        <p:nvSpPr>
          <p:cNvPr id="9" name="Rectangle 8">
            <a:extLst>
              <a:ext uri="{FF2B5EF4-FFF2-40B4-BE49-F238E27FC236}">
                <a16:creationId xmlns:a16="http://schemas.microsoft.com/office/drawing/2014/main" id="{1DDDC978-09E7-AD46-84E1-211987538DF7}"/>
              </a:ext>
            </a:extLst>
          </p:cNvPr>
          <p:cNvSpPr/>
          <p:nvPr/>
        </p:nvSpPr>
        <p:spPr>
          <a:xfrm>
            <a:off x="5223566" y="4889190"/>
            <a:ext cx="6096000" cy="1477328"/>
          </a:xfrm>
          <a:prstGeom prst="rect">
            <a:avLst/>
          </a:prstGeom>
        </p:spPr>
        <p:txBody>
          <a:bodyPr>
            <a:spAutoFit/>
          </a:bodyPr>
          <a:lstStyle/>
          <a:p>
            <a:pPr algn="ctr"/>
            <a:r>
              <a:rPr lang="en-US" sz="2400" b="1" dirty="0">
                <a:latin typeface="Larsseit-bold"/>
              </a:rPr>
              <a:t>$30 billion </a:t>
            </a:r>
            <a:r>
              <a:rPr lang="en-US" sz="2400" dirty="0">
                <a:latin typeface="Larsseit"/>
              </a:rPr>
              <a:t>in funded loans</a:t>
            </a:r>
          </a:p>
          <a:p>
            <a:pPr algn="ctr"/>
            <a:r>
              <a:rPr lang="en-US" sz="2400" b="1" dirty="0">
                <a:latin typeface="Larsseit-bold"/>
              </a:rPr>
              <a:t>1 Million </a:t>
            </a:r>
            <a:r>
              <a:rPr lang="en-US" sz="2400" dirty="0">
                <a:latin typeface="Larsseit"/>
              </a:rPr>
              <a:t>members and counting</a:t>
            </a:r>
          </a:p>
          <a:p>
            <a:pPr algn="ctr"/>
            <a:r>
              <a:rPr lang="en-US" sz="2400" b="1" dirty="0"/>
              <a:t>98% </a:t>
            </a:r>
            <a:r>
              <a:rPr lang="en-US" sz="2400" dirty="0"/>
              <a:t>would recommend </a:t>
            </a:r>
            <a:r>
              <a:rPr lang="en-US" sz="2400" dirty="0" err="1"/>
              <a:t>SoFi</a:t>
            </a:r>
            <a:r>
              <a:rPr lang="en-US" sz="2400" dirty="0"/>
              <a:t> to a friend</a:t>
            </a:r>
          </a:p>
          <a:p>
            <a:pPr algn="ctr"/>
            <a:endParaRPr lang="en-US" b="0" i="0" dirty="0">
              <a:solidFill>
                <a:srgbClr val="FFFFFF"/>
              </a:solidFill>
              <a:effectLst/>
              <a:latin typeface="Larsseit"/>
            </a:endParaRPr>
          </a:p>
        </p:txBody>
      </p:sp>
      <p:pic>
        <p:nvPicPr>
          <p:cNvPr id="12" name="Picture 11">
            <a:extLst>
              <a:ext uri="{FF2B5EF4-FFF2-40B4-BE49-F238E27FC236}">
                <a16:creationId xmlns:a16="http://schemas.microsoft.com/office/drawing/2014/main" id="{9CA81E7B-12A7-EC47-A7E3-5CB6E2B35F17}"/>
              </a:ext>
            </a:extLst>
          </p:cNvPr>
          <p:cNvPicPr>
            <a:picLocks noChangeAspect="1"/>
          </p:cNvPicPr>
          <p:nvPr/>
        </p:nvPicPr>
        <p:blipFill>
          <a:blip r:embed="rId4"/>
          <a:stretch>
            <a:fillRect/>
          </a:stretch>
        </p:blipFill>
        <p:spPr>
          <a:xfrm>
            <a:off x="882804" y="394628"/>
            <a:ext cx="1458951" cy="1901554"/>
          </a:xfrm>
          <a:prstGeom prst="rect">
            <a:avLst/>
          </a:prstGeom>
        </p:spPr>
      </p:pic>
      <p:pic>
        <p:nvPicPr>
          <p:cNvPr id="13" name="Picture 12">
            <a:extLst>
              <a:ext uri="{FF2B5EF4-FFF2-40B4-BE49-F238E27FC236}">
                <a16:creationId xmlns:a16="http://schemas.microsoft.com/office/drawing/2014/main" id="{4D0B5A8C-752A-9941-A31B-8DFF8274A567}"/>
              </a:ext>
            </a:extLst>
          </p:cNvPr>
          <p:cNvPicPr>
            <a:picLocks noChangeAspect="1"/>
          </p:cNvPicPr>
          <p:nvPr/>
        </p:nvPicPr>
        <p:blipFill rotWithShape="1">
          <a:blip r:embed="rId5"/>
          <a:srcRect l="3591"/>
          <a:stretch/>
        </p:blipFill>
        <p:spPr>
          <a:xfrm>
            <a:off x="892754" y="2435903"/>
            <a:ext cx="1449001" cy="1901554"/>
          </a:xfrm>
          <a:prstGeom prst="rect">
            <a:avLst/>
          </a:prstGeom>
        </p:spPr>
      </p:pic>
      <p:pic>
        <p:nvPicPr>
          <p:cNvPr id="14" name="Picture 13">
            <a:extLst>
              <a:ext uri="{FF2B5EF4-FFF2-40B4-BE49-F238E27FC236}">
                <a16:creationId xmlns:a16="http://schemas.microsoft.com/office/drawing/2014/main" id="{03EBB366-17D2-2644-9973-3CCEFDDBC2D1}"/>
              </a:ext>
            </a:extLst>
          </p:cNvPr>
          <p:cNvPicPr>
            <a:picLocks noChangeAspect="1"/>
          </p:cNvPicPr>
          <p:nvPr/>
        </p:nvPicPr>
        <p:blipFill>
          <a:blip r:embed="rId6"/>
          <a:stretch>
            <a:fillRect/>
          </a:stretch>
        </p:blipFill>
        <p:spPr>
          <a:xfrm>
            <a:off x="2486866" y="388489"/>
            <a:ext cx="1436964" cy="1907693"/>
          </a:xfrm>
          <a:prstGeom prst="rect">
            <a:avLst/>
          </a:prstGeom>
        </p:spPr>
      </p:pic>
      <p:pic>
        <p:nvPicPr>
          <p:cNvPr id="15" name="Picture 14">
            <a:extLst>
              <a:ext uri="{FF2B5EF4-FFF2-40B4-BE49-F238E27FC236}">
                <a16:creationId xmlns:a16="http://schemas.microsoft.com/office/drawing/2014/main" id="{C333646C-E544-DC49-B69D-06289D59DE13}"/>
              </a:ext>
            </a:extLst>
          </p:cNvPr>
          <p:cNvPicPr>
            <a:picLocks noChangeAspect="1"/>
          </p:cNvPicPr>
          <p:nvPr/>
        </p:nvPicPr>
        <p:blipFill>
          <a:blip r:embed="rId7"/>
          <a:stretch>
            <a:fillRect/>
          </a:stretch>
        </p:blipFill>
        <p:spPr>
          <a:xfrm>
            <a:off x="908178" y="4477179"/>
            <a:ext cx="1433577" cy="1889339"/>
          </a:xfrm>
          <a:prstGeom prst="rect">
            <a:avLst/>
          </a:prstGeom>
        </p:spPr>
      </p:pic>
      <p:pic>
        <p:nvPicPr>
          <p:cNvPr id="16" name="Picture 15">
            <a:extLst>
              <a:ext uri="{FF2B5EF4-FFF2-40B4-BE49-F238E27FC236}">
                <a16:creationId xmlns:a16="http://schemas.microsoft.com/office/drawing/2014/main" id="{969EE6FC-BF2A-5248-B9F2-AA963B6DF1DC}"/>
              </a:ext>
            </a:extLst>
          </p:cNvPr>
          <p:cNvPicPr>
            <a:picLocks noChangeAspect="1"/>
          </p:cNvPicPr>
          <p:nvPr/>
        </p:nvPicPr>
        <p:blipFill>
          <a:blip r:embed="rId8"/>
          <a:stretch>
            <a:fillRect/>
          </a:stretch>
        </p:blipFill>
        <p:spPr>
          <a:xfrm>
            <a:off x="2486866" y="2435903"/>
            <a:ext cx="1415876" cy="1901554"/>
          </a:xfrm>
          <a:prstGeom prst="rect">
            <a:avLst/>
          </a:prstGeom>
        </p:spPr>
      </p:pic>
      <p:pic>
        <p:nvPicPr>
          <p:cNvPr id="17" name="Picture 16">
            <a:extLst>
              <a:ext uri="{FF2B5EF4-FFF2-40B4-BE49-F238E27FC236}">
                <a16:creationId xmlns:a16="http://schemas.microsoft.com/office/drawing/2014/main" id="{2B1799FF-BF54-8946-91D0-790FE1170C16}"/>
              </a:ext>
            </a:extLst>
          </p:cNvPr>
          <p:cNvPicPr>
            <a:picLocks noChangeAspect="1"/>
          </p:cNvPicPr>
          <p:nvPr/>
        </p:nvPicPr>
        <p:blipFill>
          <a:blip r:embed="rId9"/>
          <a:stretch>
            <a:fillRect/>
          </a:stretch>
        </p:blipFill>
        <p:spPr>
          <a:xfrm>
            <a:off x="2523399" y="4477179"/>
            <a:ext cx="1400431" cy="1889339"/>
          </a:xfrm>
          <a:prstGeom prst="rect">
            <a:avLst/>
          </a:prstGeom>
        </p:spPr>
      </p:pic>
    </p:spTree>
    <p:extLst>
      <p:ext uri="{BB962C8B-B14F-4D97-AF65-F5344CB8AC3E}">
        <p14:creationId xmlns:p14="http://schemas.microsoft.com/office/powerpoint/2010/main" val="1761783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1873" y="416330"/>
            <a:ext cx="5390127" cy="660659"/>
          </a:xfrm>
          <a:solidFill>
            <a:schemeClr val="tx2">
              <a:lumMod val="50000"/>
            </a:schemeClr>
          </a:solidFill>
        </p:spPr>
        <p:txBody>
          <a:bodyPr/>
          <a:lstStyle/>
          <a:p>
            <a:r>
              <a:rPr lang="en-US" dirty="0">
                <a:solidFill>
                  <a:schemeClr val="bg1"/>
                </a:solidFill>
              </a:rPr>
              <a:t>A little code</a:t>
            </a:r>
          </a:p>
        </p:txBody>
      </p:sp>
      <p:sp>
        <p:nvSpPr>
          <p:cNvPr id="5" name="Content Placeholder 4"/>
          <p:cNvSpPr>
            <a:spLocks noGrp="1"/>
          </p:cNvSpPr>
          <p:nvPr>
            <p:ph idx="1"/>
          </p:nvPr>
        </p:nvSpPr>
        <p:spPr>
          <a:xfrm>
            <a:off x="635000" y="3235325"/>
            <a:ext cx="10515600" cy="2251075"/>
          </a:xfrm>
        </p:spPr>
        <p:txBody>
          <a:bodyPr/>
          <a:lstStyle/>
          <a:p>
            <a:r>
              <a:rPr lang="en-US" dirty="0"/>
              <a:t>17 Read the data</a:t>
            </a:r>
          </a:p>
          <a:p>
            <a:r>
              <a:rPr lang="en-US" dirty="0"/>
              <a:t>18 Clean it up </a:t>
            </a:r>
          </a:p>
          <a:p>
            <a:r>
              <a:rPr lang="en-US" dirty="0"/>
              <a:t>19 Execute </a:t>
            </a:r>
            <a:r>
              <a:rPr lang="en-US" dirty="0" err="1"/>
              <a:t>Kmeans</a:t>
            </a:r>
            <a:r>
              <a:rPr lang="en-US" dirty="0"/>
              <a:t> for </a:t>
            </a:r>
            <a:r>
              <a:rPr lang="en-US" i="1" dirty="0"/>
              <a:t>K</a:t>
            </a:r>
            <a:r>
              <a:rPr lang="en-US" dirty="0"/>
              <a:t>=2</a:t>
            </a:r>
          </a:p>
          <a:p>
            <a:r>
              <a:rPr lang="en-US" dirty="0"/>
              <a:t>20 Print it out</a:t>
            </a:r>
          </a:p>
        </p:txBody>
      </p:sp>
      <p:pic>
        <p:nvPicPr>
          <p:cNvPr id="7" name="Picture 6"/>
          <p:cNvPicPr>
            <a:picLocks noChangeAspect="1"/>
          </p:cNvPicPr>
          <p:nvPr/>
        </p:nvPicPr>
        <p:blipFill>
          <a:blip r:embed="rId3"/>
          <a:stretch>
            <a:fillRect/>
          </a:stretch>
        </p:blipFill>
        <p:spPr>
          <a:xfrm>
            <a:off x="635000" y="1512887"/>
            <a:ext cx="9657576" cy="1511300"/>
          </a:xfrm>
          <a:prstGeom prst="rect">
            <a:avLst/>
          </a:prstGeom>
        </p:spPr>
      </p:pic>
    </p:spTree>
    <p:extLst>
      <p:ext uri="{BB962C8B-B14F-4D97-AF65-F5344CB8AC3E}">
        <p14:creationId xmlns:p14="http://schemas.microsoft.com/office/powerpoint/2010/main" val="1257115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4574" y="251041"/>
            <a:ext cx="5887426" cy="708747"/>
          </a:xfrm>
          <a:solidFill>
            <a:schemeClr val="tx2">
              <a:lumMod val="50000"/>
            </a:schemeClr>
          </a:solidFill>
        </p:spPr>
        <p:txBody>
          <a:bodyPr/>
          <a:lstStyle/>
          <a:p>
            <a:r>
              <a:rPr lang="en-US" dirty="0">
                <a:solidFill>
                  <a:schemeClr val="bg1"/>
                </a:solidFill>
              </a:rPr>
              <a:t>How many clusters? </a:t>
            </a:r>
          </a:p>
        </p:txBody>
      </p:sp>
      <p:pic>
        <p:nvPicPr>
          <p:cNvPr id="4" name="Picture 3"/>
          <p:cNvPicPr>
            <a:picLocks noChangeAspect="1"/>
          </p:cNvPicPr>
          <p:nvPr/>
        </p:nvPicPr>
        <p:blipFill rotWithShape="1">
          <a:blip r:embed="rId3"/>
          <a:srcRect t="16900" b="20914"/>
          <a:stretch/>
        </p:blipFill>
        <p:spPr>
          <a:xfrm>
            <a:off x="405839" y="1512332"/>
            <a:ext cx="5113739" cy="2246868"/>
          </a:xfrm>
          <a:prstGeom prst="rect">
            <a:avLst/>
          </a:prstGeom>
        </p:spPr>
      </p:pic>
      <p:sp>
        <p:nvSpPr>
          <p:cNvPr id="5" name="TextBox 4"/>
          <p:cNvSpPr txBox="1"/>
          <p:nvPr/>
        </p:nvSpPr>
        <p:spPr>
          <a:xfrm>
            <a:off x="2032000" y="1143000"/>
            <a:ext cx="2311400" cy="369332"/>
          </a:xfrm>
          <a:prstGeom prst="rect">
            <a:avLst/>
          </a:prstGeom>
          <a:solidFill>
            <a:schemeClr val="bg1"/>
          </a:solidFill>
        </p:spPr>
        <p:txBody>
          <a:bodyPr wrap="square" rtlCol="0">
            <a:spAutoFit/>
          </a:bodyPr>
          <a:lstStyle/>
          <a:p>
            <a:r>
              <a:rPr lang="en-US"/>
              <a:t>hierarchical clustering</a:t>
            </a:r>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50353"/>
          <a:stretch/>
        </p:blipFill>
        <p:spPr>
          <a:xfrm>
            <a:off x="7055112" y="981532"/>
            <a:ext cx="3104888" cy="4250357"/>
          </a:xfrm>
          <a:prstGeom prst="rect">
            <a:avLst/>
          </a:prstGeom>
        </p:spPr>
      </p:pic>
      <p:pic>
        <p:nvPicPr>
          <p:cNvPr id="12" name="Picture 11"/>
          <p:cNvPicPr>
            <a:picLocks noChangeAspect="1"/>
          </p:cNvPicPr>
          <p:nvPr/>
        </p:nvPicPr>
        <p:blipFill>
          <a:blip r:embed="rId5"/>
          <a:stretch>
            <a:fillRect/>
          </a:stretch>
        </p:blipFill>
        <p:spPr>
          <a:xfrm>
            <a:off x="151367" y="5273531"/>
            <a:ext cx="5368211" cy="452973"/>
          </a:xfrm>
          <a:prstGeom prst="rect">
            <a:avLst/>
          </a:prstGeom>
        </p:spPr>
      </p:pic>
      <p:sp>
        <p:nvSpPr>
          <p:cNvPr id="13" name="TextBox 12"/>
          <p:cNvSpPr txBox="1"/>
          <p:nvPr/>
        </p:nvSpPr>
        <p:spPr>
          <a:xfrm>
            <a:off x="7813806" y="1074042"/>
            <a:ext cx="1587500" cy="369332"/>
          </a:xfrm>
          <a:prstGeom prst="rect">
            <a:avLst/>
          </a:prstGeom>
          <a:noFill/>
        </p:spPr>
        <p:txBody>
          <a:bodyPr wrap="square" rtlCol="0">
            <a:spAutoFit/>
          </a:bodyPr>
          <a:lstStyle/>
          <a:p>
            <a:r>
              <a:rPr lang="en-US" dirty="0"/>
              <a:t>Elbow Method</a:t>
            </a:r>
          </a:p>
        </p:txBody>
      </p:sp>
      <p:pic>
        <p:nvPicPr>
          <p:cNvPr id="16" name="Picture 15"/>
          <p:cNvPicPr>
            <a:picLocks noChangeAspect="1"/>
          </p:cNvPicPr>
          <p:nvPr/>
        </p:nvPicPr>
        <p:blipFill>
          <a:blip r:embed="rId6"/>
          <a:stretch>
            <a:fillRect/>
          </a:stretch>
        </p:blipFill>
        <p:spPr>
          <a:xfrm>
            <a:off x="365839" y="3915513"/>
            <a:ext cx="4648200" cy="597359"/>
          </a:xfrm>
          <a:prstGeom prst="rect">
            <a:avLst/>
          </a:prstGeom>
        </p:spPr>
      </p:pic>
      <p:pic>
        <p:nvPicPr>
          <p:cNvPr id="18" name="Picture 17"/>
          <p:cNvPicPr>
            <a:picLocks noChangeAspect="1"/>
          </p:cNvPicPr>
          <p:nvPr/>
        </p:nvPicPr>
        <p:blipFill>
          <a:blip r:embed="rId7"/>
          <a:stretch>
            <a:fillRect/>
          </a:stretch>
        </p:blipFill>
        <p:spPr>
          <a:xfrm>
            <a:off x="5767228" y="5829730"/>
            <a:ext cx="6017339" cy="511222"/>
          </a:xfrm>
          <a:prstGeom prst="rect">
            <a:avLst/>
          </a:prstGeom>
        </p:spPr>
      </p:pic>
      <p:cxnSp>
        <p:nvCxnSpPr>
          <p:cNvPr id="20" name="Straight Connector 19"/>
          <p:cNvCxnSpPr/>
          <p:nvPr/>
        </p:nvCxnSpPr>
        <p:spPr>
          <a:xfrm>
            <a:off x="1092200" y="2245988"/>
            <a:ext cx="20955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092200" y="2819400"/>
            <a:ext cx="2946400" cy="10788"/>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02000" y="2122504"/>
            <a:ext cx="238839" cy="369332"/>
          </a:xfrm>
          <a:prstGeom prst="rect">
            <a:avLst/>
          </a:prstGeom>
          <a:noFill/>
        </p:spPr>
        <p:txBody>
          <a:bodyPr wrap="square" rtlCol="0">
            <a:spAutoFit/>
          </a:bodyPr>
          <a:lstStyle/>
          <a:p>
            <a:r>
              <a:rPr lang="en-US" dirty="0">
                <a:solidFill>
                  <a:schemeClr val="accent5"/>
                </a:solidFill>
              </a:rPr>
              <a:t>2</a:t>
            </a:r>
          </a:p>
        </p:txBody>
      </p:sp>
      <p:sp>
        <p:nvSpPr>
          <p:cNvPr id="25" name="TextBox 24"/>
          <p:cNvSpPr txBox="1"/>
          <p:nvPr/>
        </p:nvSpPr>
        <p:spPr>
          <a:xfrm>
            <a:off x="4038600" y="2574434"/>
            <a:ext cx="238839" cy="369332"/>
          </a:xfrm>
          <a:prstGeom prst="rect">
            <a:avLst/>
          </a:prstGeom>
          <a:noFill/>
        </p:spPr>
        <p:txBody>
          <a:bodyPr wrap="square" rtlCol="0">
            <a:spAutoFit/>
          </a:bodyPr>
          <a:lstStyle/>
          <a:p>
            <a:r>
              <a:rPr lang="en-US" dirty="0">
                <a:solidFill>
                  <a:schemeClr val="accent5"/>
                </a:solidFill>
              </a:rPr>
              <a:t>3</a:t>
            </a:r>
          </a:p>
        </p:txBody>
      </p:sp>
      <p:sp>
        <p:nvSpPr>
          <p:cNvPr id="26" name="TextBox 25"/>
          <p:cNvSpPr txBox="1"/>
          <p:nvPr/>
        </p:nvSpPr>
        <p:spPr>
          <a:xfrm>
            <a:off x="961100" y="4843770"/>
            <a:ext cx="3382299" cy="369332"/>
          </a:xfrm>
          <a:prstGeom prst="rect">
            <a:avLst/>
          </a:prstGeom>
          <a:noFill/>
        </p:spPr>
        <p:txBody>
          <a:bodyPr wrap="square" rtlCol="0">
            <a:spAutoFit/>
          </a:bodyPr>
          <a:lstStyle/>
          <a:p>
            <a:r>
              <a:rPr lang="en-US"/>
              <a:t>Various Calculated Methods</a:t>
            </a:r>
          </a:p>
        </p:txBody>
      </p:sp>
      <p:sp>
        <p:nvSpPr>
          <p:cNvPr id="27" name="TextBox 26"/>
          <p:cNvSpPr txBox="1"/>
          <p:nvPr/>
        </p:nvSpPr>
        <p:spPr>
          <a:xfrm>
            <a:off x="7554237" y="5453613"/>
            <a:ext cx="3060700" cy="369332"/>
          </a:xfrm>
          <a:prstGeom prst="rect">
            <a:avLst/>
          </a:prstGeom>
          <a:noFill/>
        </p:spPr>
        <p:txBody>
          <a:bodyPr wrap="square" rtlCol="0">
            <a:spAutoFit/>
          </a:bodyPr>
          <a:lstStyle/>
          <a:p>
            <a:r>
              <a:rPr lang="en-US" dirty="0"/>
              <a:t>Libraries  do it for you</a:t>
            </a:r>
          </a:p>
        </p:txBody>
      </p:sp>
    </p:spTree>
    <p:extLst>
      <p:ext uri="{BB962C8B-B14F-4D97-AF65-F5344CB8AC3E}">
        <p14:creationId xmlns:p14="http://schemas.microsoft.com/office/powerpoint/2010/main" val="308264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0" y="434975"/>
            <a:ext cx="4826000" cy="860425"/>
          </a:xfrm>
          <a:solidFill>
            <a:schemeClr val="accent1">
              <a:lumMod val="50000"/>
            </a:schemeClr>
          </a:solidFill>
        </p:spPr>
        <p:txBody>
          <a:bodyPr/>
          <a:lstStyle/>
          <a:p>
            <a:r>
              <a:rPr lang="en-US" dirty="0">
                <a:solidFill>
                  <a:schemeClr val="bg1"/>
                </a:solidFill>
              </a:rPr>
              <a:t>The hard parts</a:t>
            </a:r>
          </a:p>
        </p:txBody>
      </p:sp>
      <p:graphicFrame>
        <p:nvGraphicFramePr>
          <p:cNvPr id="4" name="Content Placeholder 3"/>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1537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36196E-679D-A04F-BB99-C4DEDE14B3C8}"/>
              </a:ext>
            </a:extLst>
          </p:cNvPr>
          <p:cNvSpPr>
            <a:spLocks noGrp="1"/>
          </p:cNvSpPr>
          <p:nvPr>
            <p:ph type="title"/>
          </p:nvPr>
        </p:nvSpPr>
        <p:spPr>
          <a:xfrm>
            <a:off x="0" y="394813"/>
            <a:ext cx="6096000" cy="1325563"/>
          </a:xfrm>
        </p:spPr>
        <p:txBody>
          <a:bodyPr>
            <a:noAutofit/>
          </a:bodyPr>
          <a:lstStyle/>
          <a:p>
            <a:r>
              <a:rPr lang="en-US" sz="4800" b="1" dirty="0"/>
              <a:t>Gopal Brugalette</a:t>
            </a:r>
            <a:br>
              <a:rPr lang="en-US" sz="4800" b="1" dirty="0"/>
            </a:br>
            <a:r>
              <a:rPr lang="en-US" sz="4000" b="1" dirty="0"/>
              <a:t>Performance Architect</a:t>
            </a:r>
          </a:p>
        </p:txBody>
      </p:sp>
      <p:pic>
        <p:nvPicPr>
          <p:cNvPr id="8" name="Picture 7">
            <a:extLst>
              <a:ext uri="{FF2B5EF4-FFF2-40B4-BE49-F238E27FC236}">
                <a16:creationId xmlns:a16="http://schemas.microsoft.com/office/drawing/2014/main" id="{F05815D4-5571-2F4D-9907-C615FE267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363" y="1876949"/>
            <a:ext cx="4480561" cy="2044501"/>
          </a:xfrm>
          <a:prstGeom prst="rect">
            <a:avLst/>
          </a:prstGeom>
          <a:ln>
            <a:solidFill>
              <a:schemeClr val="bg1"/>
            </a:solidFill>
          </a:ln>
        </p:spPr>
      </p:pic>
      <p:pic>
        <p:nvPicPr>
          <p:cNvPr id="9" name="Picture 8">
            <a:extLst>
              <a:ext uri="{FF2B5EF4-FFF2-40B4-BE49-F238E27FC236}">
                <a16:creationId xmlns:a16="http://schemas.microsoft.com/office/drawing/2014/main" id="{EA966B0B-A0EE-E541-A605-B815B1066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0967" y="2538296"/>
            <a:ext cx="4909399" cy="2766307"/>
          </a:xfrm>
          <a:prstGeom prst="rect">
            <a:avLst/>
          </a:prstGeom>
          <a:ln>
            <a:solidFill>
              <a:schemeClr val="bg1"/>
            </a:solidFill>
          </a:ln>
        </p:spPr>
      </p:pic>
      <p:pic>
        <p:nvPicPr>
          <p:cNvPr id="10" name="Picture 9">
            <a:extLst>
              <a:ext uri="{FF2B5EF4-FFF2-40B4-BE49-F238E27FC236}">
                <a16:creationId xmlns:a16="http://schemas.microsoft.com/office/drawing/2014/main" id="{D94439C8-BE1C-0C49-A18B-71B1D8585B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2653" y="3647230"/>
            <a:ext cx="3480957" cy="2476727"/>
          </a:xfrm>
          <a:prstGeom prst="rect">
            <a:avLst/>
          </a:prstGeom>
          <a:ln>
            <a:solidFill>
              <a:schemeClr val="bg1"/>
            </a:solidFill>
          </a:ln>
        </p:spPr>
      </p:pic>
    </p:spTree>
    <p:extLst>
      <p:ext uri="{BB962C8B-B14F-4D97-AF65-F5344CB8AC3E}">
        <p14:creationId xmlns:p14="http://schemas.microsoft.com/office/powerpoint/2010/main" val="2814819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962" y="403802"/>
            <a:ext cx="9782038" cy="823913"/>
          </a:xfrm>
          <a:solidFill>
            <a:schemeClr val="tx2">
              <a:lumMod val="50000"/>
            </a:schemeClr>
          </a:solidFill>
        </p:spPr>
        <p:txBody>
          <a:bodyPr>
            <a:normAutofit/>
          </a:bodyPr>
          <a:lstStyle/>
          <a:p>
            <a:r>
              <a:rPr lang="en-US" dirty="0">
                <a:solidFill>
                  <a:schemeClr val="bg1"/>
                </a:solidFill>
              </a:rPr>
              <a:t>Use Case 1: Monitoring Customer Experience</a:t>
            </a:r>
          </a:p>
        </p:txBody>
      </p:sp>
      <p:sp>
        <p:nvSpPr>
          <p:cNvPr id="3" name="Content Placeholder 2"/>
          <p:cNvSpPr>
            <a:spLocks noGrp="1"/>
          </p:cNvSpPr>
          <p:nvPr>
            <p:ph idx="1"/>
          </p:nvPr>
        </p:nvSpPr>
        <p:spPr>
          <a:xfrm>
            <a:off x="723899" y="1546225"/>
            <a:ext cx="10457447" cy="619459"/>
          </a:xfrm>
        </p:spPr>
        <p:txBody>
          <a:bodyPr>
            <a:normAutofit/>
          </a:bodyPr>
          <a:lstStyle/>
          <a:p>
            <a:pPr marL="0" indent="0">
              <a:buNone/>
            </a:pPr>
            <a:r>
              <a:rPr lang="en-US" sz="3200" dirty="0"/>
              <a:t>Goal: Build a Model to understand customer experience.</a:t>
            </a:r>
          </a:p>
        </p:txBody>
      </p:sp>
      <p:graphicFrame>
        <p:nvGraphicFramePr>
          <p:cNvPr id="8" name="Content Placeholder 3">
            <a:extLst>
              <a:ext uri="{FF2B5EF4-FFF2-40B4-BE49-F238E27FC236}">
                <a16:creationId xmlns:a16="http://schemas.microsoft.com/office/drawing/2014/main" id="{C9767978-9B34-044D-AA5C-3EEB20EB97D5}"/>
              </a:ext>
            </a:extLst>
          </p:cNvPr>
          <p:cNvGraphicFramePr>
            <a:graphicFrameLocks/>
          </p:cNvGraphicFramePr>
          <p:nvPr>
            <p:extLst>
              <p:ext uri="{D42A27DB-BD31-4B8C-83A1-F6EECF244321}">
                <p14:modId xmlns:p14="http://schemas.microsoft.com/office/powerpoint/2010/main" val="2855099473"/>
              </p:ext>
            </p:extLst>
          </p:nvPr>
        </p:nvGraphicFramePr>
        <p:xfrm>
          <a:off x="723899" y="2310063"/>
          <a:ext cx="10457448" cy="3989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1123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26" y="697468"/>
            <a:ext cx="10989039" cy="617263"/>
          </a:xfrm>
        </p:spPr>
        <p:txBody>
          <a:bodyPr>
            <a:normAutofit fontScale="90000"/>
          </a:bodyPr>
          <a:lstStyle/>
          <a:p>
            <a:pPr algn="ctr"/>
            <a:r>
              <a:rPr lang="en-US" dirty="0"/>
              <a:t>Response times vs user load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92" t="10225" b="7369"/>
          <a:stretch/>
        </p:blipFill>
        <p:spPr>
          <a:xfrm>
            <a:off x="1444486" y="1523137"/>
            <a:ext cx="9849521" cy="4162046"/>
          </a:xfrm>
          <a:prstGeom prst="rect">
            <a:avLst/>
          </a:prstGeom>
        </p:spPr>
      </p:pic>
      <p:sp>
        <p:nvSpPr>
          <p:cNvPr id="6" name="TextBox 5"/>
          <p:cNvSpPr txBox="1"/>
          <p:nvPr/>
        </p:nvSpPr>
        <p:spPr>
          <a:xfrm>
            <a:off x="5870713" y="5791200"/>
            <a:ext cx="1855304" cy="369332"/>
          </a:xfrm>
          <a:prstGeom prst="rect">
            <a:avLst/>
          </a:prstGeom>
          <a:noFill/>
        </p:spPr>
        <p:txBody>
          <a:bodyPr wrap="square" rtlCol="0">
            <a:spAutoFit/>
          </a:bodyPr>
          <a:lstStyle/>
          <a:p>
            <a:r>
              <a:rPr lang="en-US"/>
              <a:t>Load (Count)</a:t>
            </a:r>
          </a:p>
        </p:txBody>
      </p:sp>
      <p:sp>
        <p:nvSpPr>
          <p:cNvPr id="7" name="TextBox 6"/>
          <p:cNvSpPr txBox="1"/>
          <p:nvPr/>
        </p:nvSpPr>
        <p:spPr>
          <a:xfrm rot="16200000">
            <a:off x="97734" y="3419494"/>
            <a:ext cx="2087218" cy="369332"/>
          </a:xfrm>
          <a:prstGeom prst="rect">
            <a:avLst/>
          </a:prstGeom>
          <a:noFill/>
        </p:spPr>
        <p:txBody>
          <a:bodyPr wrap="square" rtlCol="0">
            <a:spAutoFit/>
          </a:bodyPr>
          <a:lstStyle/>
          <a:p>
            <a:r>
              <a:rPr lang="en-US" dirty="0"/>
              <a:t>Response Time (</a:t>
            </a:r>
            <a:r>
              <a:rPr lang="en-US" dirty="0" err="1"/>
              <a:t>ms</a:t>
            </a:r>
            <a:r>
              <a:rPr lang="en-US" dirty="0"/>
              <a:t>)</a:t>
            </a:r>
          </a:p>
        </p:txBody>
      </p:sp>
      <p:cxnSp>
        <p:nvCxnSpPr>
          <p:cNvPr id="9" name="Straight Connector 8"/>
          <p:cNvCxnSpPr/>
          <p:nvPr/>
        </p:nvCxnSpPr>
        <p:spPr>
          <a:xfrm flipV="1">
            <a:off x="2292626" y="1855304"/>
            <a:ext cx="8242852" cy="3048000"/>
          </a:xfrm>
          <a:prstGeom prst="line">
            <a:avLst/>
          </a:prstGeom>
          <a:ln w="34925"/>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242003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9200" y="485172"/>
            <a:ext cx="4622800" cy="860425"/>
          </a:xfrm>
          <a:solidFill>
            <a:schemeClr val="tx2">
              <a:lumMod val="50000"/>
            </a:schemeClr>
          </a:solidFill>
        </p:spPr>
        <p:txBody>
          <a:bodyPr/>
          <a:lstStyle/>
          <a:p>
            <a:r>
              <a:rPr lang="en-US" dirty="0">
                <a:solidFill>
                  <a:schemeClr val="bg1"/>
                </a:solidFill>
              </a:rPr>
              <a:t>A little math</a:t>
            </a:r>
          </a:p>
        </p:txBody>
      </p:sp>
      <p:sp>
        <p:nvSpPr>
          <p:cNvPr id="3" name="Content Placeholder 2"/>
          <p:cNvSpPr>
            <a:spLocks noGrp="1"/>
          </p:cNvSpPr>
          <p:nvPr>
            <p:ph idx="1"/>
          </p:nvPr>
        </p:nvSpPr>
        <p:spPr>
          <a:xfrm>
            <a:off x="174336" y="1807515"/>
            <a:ext cx="4726277" cy="4351338"/>
          </a:xfrm>
        </p:spPr>
        <p:txBody>
          <a:bodyPr/>
          <a:lstStyle/>
          <a:p>
            <a:r>
              <a:rPr lang="en-US" i="1" dirty="0"/>
              <a:t>Response time = f(Load)</a:t>
            </a:r>
            <a:endParaRPr lang="en-US" dirty="0"/>
          </a:p>
          <a:p>
            <a:r>
              <a:rPr lang="en-US" dirty="0"/>
              <a:t>A linear model fits the data</a:t>
            </a:r>
          </a:p>
          <a:p>
            <a:pPr lvl="1"/>
            <a:r>
              <a:rPr lang="en-US" i="1" dirty="0"/>
              <a:t>y = a + </a:t>
            </a:r>
            <a:r>
              <a:rPr lang="en-US" i="1" dirty="0" err="1"/>
              <a:t>bx</a:t>
            </a:r>
            <a:endParaRPr lang="en-US" i="1" dirty="0"/>
          </a:p>
          <a:p>
            <a:pPr lvl="1"/>
            <a:r>
              <a:rPr lang="en-US" i="1" dirty="0"/>
              <a:t>Examples </a:t>
            </a:r>
          </a:p>
          <a:p>
            <a:endParaRPr lang="en-US" dirty="0"/>
          </a:p>
          <a:p>
            <a:endParaRPr lang="en-US" i="1" dirty="0"/>
          </a:p>
        </p:txBody>
      </p:sp>
      <p:cxnSp>
        <p:nvCxnSpPr>
          <p:cNvPr id="8" name="Straight Arrow Connector 7">
            <a:extLst>
              <a:ext uri="{FF2B5EF4-FFF2-40B4-BE49-F238E27FC236}">
                <a16:creationId xmlns:a16="http://schemas.microsoft.com/office/drawing/2014/main" id="{D137E4CE-0077-DB48-8B8F-0B3C2D76D2BF}"/>
              </a:ext>
            </a:extLst>
          </p:cNvPr>
          <p:cNvCxnSpPr/>
          <p:nvPr/>
        </p:nvCxnSpPr>
        <p:spPr>
          <a:xfrm>
            <a:off x="2228850" y="3729038"/>
            <a:ext cx="267176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1448D388-A6AE-F040-9E67-9A257C790E1A}"/>
              </a:ext>
            </a:extLst>
          </p:cNvPr>
          <p:cNvGraphicFramePr>
            <a:graphicFrameLocks noGrp="1"/>
          </p:cNvGraphicFramePr>
          <p:nvPr/>
        </p:nvGraphicFramePr>
        <p:xfrm>
          <a:off x="467012" y="4017464"/>
          <a:ext cx="3862100" cy="2626995"/>
        </p:xfrm>
        <a:graphic>
          <a:graphicData uri="http://schemas.openxmlformats.org/drawingml/2006/table">
            <a:tbl>
              <a:tblPr firstRow="1" bandRow="1">
                <a:tableStyleId>{5C22544A-7EE6-4342-B048-85BDC9FD1C3A}</a:tableStyleId>
              </a:tblPr>
              <a:tblGrid>
                <a:gridCol w="965525">
                  <a:extLst>
                    <a:ext uri="{9D8B030D-6E8A-4147-A177-3AD203B41FA5}">
                      <a16:colId xmlns:a16="http://schemas.microsoft.com/office/drawing/2014/main" val="4016674552"/>
                    </a:ext>
                  </a:extLst>
                </a:gridCol>
                <a:gridCol w="965525">
                  <a:extLst>
                    <a:ext uri="{9D8B030D-6E8A-4147-A177-3AD203B41FA5}">
                      <a16:colId xmlns:a16="http://schemas.microsoft.com/office/drawing/2014/main" val="1635603292"/>
                    </a:ext>
                  </a:extLst>
                </a:gridCol>
                <a:gridCol w="965525">
                  <a:extLst>
                    <a:ext uri="{9D8B030D-6E8A-4147-A177-3AD203B41FA5}">
                      <a16:colId xmlns:a16="http://schemas.microsoft.com/office/drawing/2014/main" val="2454522726"/>
                    </a:ext>
                  </a:extLst>
                </a:gridCol>
                <a:gridCol w="965525">
                  <a:extLst>
                    <a:ext uri="{9D8B030D-6E8A-4147-A177-3AD203B41FA5}">
                      <a16:colId xmlns:a16="http://schemas.microsoft.com/office/drawing/2014/main" val="3656912913"/>
                    </a:ext>
                  </a:extLst>
                </a:gridCol>
              </a:tblGrid>
              <a:tr h="345594">
                <a:tc>
                  <a:txBody>
                    <a:bodyPr/>
                    <a:lstStyle/>
                    <a:p>
                      <a:pPr algn="ctr" fontAlgn="b"/>
                      <a:r>
                        <a:rPr lang="en-US" sz="2400" b="1" i="0" u="none" strike="noStrike" dirty="0">
                          <a:solidFill>
                            <a:schemeClr val="bg1"/>
                          </a:solidFill>
                          <a:effectLst/>
                          <a:latin typeface="Calibri" panose="020F0502020204030204" pitchFamily="34" charset="0"/>
                        </a:rPr>
                        <a:t>x</a:t>
                      </a:r>
                    </a:p>
                  </a:txBody>
                  <a:tcPr marL="9525" marR="9525" marT="9525" marB="0" anchor="b">
                    <a:solidFill>
                      <a:schemeClr val="bg2">
                        <a:lumMod val="25000"/>
                      </a:schemeClr>
                    </a:solidFill>
                  </a:tcPr>
                </a:tc>
                <a:tc>
                  <a:txBody>
                    <a:bodyPr/>
                    <a:lstStyle/>
                    <a:p>
                      <a:pPr algn="ctr" fontAlgn="b"/>
                      <a:r>
                        <a:rPr lang="en-US" sz="2400" b="1" i="0" u="none" strike="noStrike" dirty="0">
                          <a:solidFill>
                            <a:srgbClr val="000000"/>
                          </a:solidFill>
                          <a:effectLst/>
                          <a:latin typeface="Calibri" panose="020F0502020204030204" pitchFamily="34" charset="0"/>
                        </a:rPr>
                        <a:t>y=x</a:t>
                      </a:r>
                    </a:p>
                  </a:txBody>
                  <a:tcPr marL="9525" marR="9525" marT="9525" marB="0" anchor="b"/>
                </a:tc>
                <a:tc>
                  <a:txBody>
                    <a:bodyPr/>
                    <a:lstStyle/>
                    <a:p>
                      <a:pPr algn="ctr" fontAlgn="b"/>
                      <a:r>
                        <a:rPr lang="en-US" sz="2400" b="1" i="0" u="none" strike="noStrike" dirty="0">
                          <a:solidFill>
                            <a:srgbClr val="000000"/>
                          </a:solidFill>
                          <a:effectLst/>
                          <a:latin typeface="Calibri" panose="020F0502020204030204" pitchFamily="34" charset="0"/>
                        </a:rPr>
                        <a:t>y=2x</a:t>
                      </a:r>
                    </a:p>
                  </a:txBody>
                  <a:tcPr marL="9525" marR="9525" marT="9525" marB="0" anchor="b">
                    <a:solidFill>
                      <a:srgbClr val="FFC000"/>
                    </a:solidFill>
                  </a:tcPr>
                </a:tc>
                <a:tc>
                  <a:txBody>
                    <a:bodyPr/>
                    <a:lstStyle/>
                    <a:p>
                      <a:pPr algn="ctr" fontAlgn="b"/>
                      <a:r>
                        <a:rPr lang="en-US" sz="2400" b="1" i="0" u="none" strike="noStrike" dirty="0">
                          <a:solidFill>
                            <a:srgbClr val="000000"/>
                          </a:solidFill>
                          <a:effectLst/>
                          <a:latin typeface="Calibri" panose="020F0502020204030204" pitchFamily="34" charset="0"/>
                        </a:rPr>
                        <a:t>y=3+2x</a:t>
                      </a:r>
                    </a:p>
                  </a:txBody>
                  <a:tcPr marL="9525" marR="9525" marT="9525" marB="0" anchor="b">
                    <a:solidFill>
                      <a:srgbClr val="C00000"/>
                    </a:solidFill>
                  </a:tcPr>
                </a:tc>
                <a:extLst>
                  <a:ext uri="{0D108BD9-81ED-4DB2-BD59-A6C34878D82A}">
                    <a16:rowId xmlns:a16="http://schemas.microsoft.com/office/drawing/2014/main" val="2978285040"/>
                  </a:ext>
                </a:extLst>
              </a:tr>
              <a:tr h="345594">
                <a:tc>
                  <a:txBody>
                    <a:bodyPr/>
                    <a:lstStyle/>
                    <a:p>
                      <a:pPr algn="r" fontAlgn="b"/>
                      <a:r>
                        <a:rPr lang="en-US" sz="2400" b="0" i="0" u="none" strike="noStrike">
                          <a:solidFill>
                            <a:srgbClr val="000000"/>
                          </a:solidFill>
                          <a:effectLst/>
                          <a:latin typeface="Calibri" panose="020F0502020204030204" pitchFamily="34" charset="0"/>
                        </a:rPr>
                        <a:t>0</a:t>
                      </a:r>
                    </a:p>
                  </a:txBody>
                  <a:tcPr marL="9525" marR="9525" marT="9525" marB="0" anchor="b"/>
                </a:tc>
                <a:tc>
                  <a:txBody>
                    <a:bodyPr/>
                    <a:lstStyle/>
                    <a:p>
                      <a:pPr algn="r" fontAlgn="b"/>
                      <a:r>
                        <a:rPr lang="en-US" sz="2400" b="0" i="0" u="none" strike="noStrike" dirty="0">
                          <a:solidFill>
                            <a:srgbClr val="000000"/>
                          </a:solidFill>
                          <a:effectLst/>
                          <a:latin typeface="Calibri" panose="020F0502020204030204" pitchFamily="34" charset="0"/>
                        </a:rPr>
                        <a:t>0</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0</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3</a:t>
                      </a:r>
                    </a:p>
                  </a:txBody>
                  <a:tcPr marL="9525" marR="9525" marT="9525" marB="0" anchor="b"/>
                </a:tc>
                <a:extLst>
                  <a:ext uri="{0D108BD9-81ED-4DB2-BD59-A6C34878D82A}">
                    <a16:rowId xmlns:a16="http://schemas.microsoft.com/office/drawing/2014/main" val="845893602"/>
                  </a:ext>
                </a:extLst>
              </a:tr>
              <a:tr h="345594">
                <a:tc>
                  <a:txBody>
                    <a:bodyPr/>
                    <a:lstStyle/>
                    <a:p>
                      <a:pPr algn="r" fontAlgn="b"/>
                      <a:r>
                        <a:rPr lang="en-US" sz="2400" b="0" i="0" u="none" strike="noStrike">
                          <a:solidFill>
                            <a:srgbClr val="000000"/>
                          </a:solidFill>
                          <a:effectLst/>
                          <a:latin typeface="Calibri" panose="020F0502020204030204" pitchFamily="34" charset="0"/>
                        </a:rPr>
                        <a:t>1</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1</a:t>
                      </a:r>
                    </a:p>
                  </a:txBody>
                  <a:tcPr marL="9525" marR="9525" marT="9525" marB="0" anchor="b"/>
                </a:tc>
                <a:tc>
                  <a:txBody>
                    <a:bodyPr/>
                    <a:lstStyle/>
                    <a:p>
                      <a:pPr algn="r" fontAlgn="b"/>
                      <a:r>
                        <a:rPr lang="en-US" sz="2400" b="0" i="0" u="none" strike="noStrike" dirty="0">
                          <a:solidFill>
                            <a:srgbClr val="000000"/>
                          </a:solidFill>
                          <a:effectLst/>
                          <a:latin typeface="Calibri" panose="020F0502020204030204" pitchFamily="34" charset="0"/>
                        </a:rPr>
                        <a:t>2</a:t>
                      </a:r>
                    </a:p>
                  </a:txBody>
                  <a:tcPr marL="9525" marR="9525" marT="9525" marB="0" anchor="b"/>
                </a:tc>
                <a:tc>
                  <a:txBody>
                    <a:bodyPr/>
                    <a:lstStyle/>
                    <a:p>
                      <a:pPr algn="r" fontAlgn="b"/>
                      <a:r>
                        <a:rPr lang="en-US" sz="2400" b="0" i="0" u="none" strike="noStrike" dirty="0">
                          <a:solidFill>
                            <a:srgbClr val="000000"/>
                          </a:solidFill>
                          <a:effectLst/>
                          <a:latin typeface="Calibri" panose="020F0502020204030204" pitchFamily="34" charset="0"/>
                        </a:rPr>
                        <a:t>5</a:t>
                      </a:r>
                    </a:p>
                  </a:txBody>
                  <a:tcPr marL="9525" marR="9525" marT="9525" marB="0" anchor="b"/>
                </a:tc>
                <a:extLst>
                  <a:ext uri="{0D108BD9-81ED-4DB2-BD59-A6C34878D82A}">
                    <a16:rowId xmlns:a16="http://schemas.microsoft.com/office/drawing/2014/main" val="886650008"/>
                  </a:ext>
                </a:extLst>
              </a:tr>
              <a:tr h="345594">
                <a:tc>
                  <a:txBody>
                    <a:bodyPr/>
                    <a:lstStyle/>
                    <a:p>
                      <a:pPr algn="r" fontAlgn="b"/>
                      <a:r>
                        <a:rPr lang="en-US" sz="2400" b="0" i="0" u="none" strike="noStrike">
                          <a:solidFill>
                            <a:srgbClr val="000000"/>
                          </a:solidFill>
                          <a:effectLst/>
                          <a:latin typeface="Calibri" panose="020F0502020204030204" pitchFamily="34" charset="0"/>
                        </a:rPr>
                        <a:t>2</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2</a:t>
                      </a:r>
                    </a:p>
                  </a:txBody>
                  <a:tcPr marL="9525" marR="9525" marT="9525" marB="0" anchor="b"/>
                </a:tc>
                <a:tc>
                  <a:txBody>
                    <a:bodyPr/>
                    <a:lstStyle/>
                    <a:p>
                      <a:pPr algn="r" fontAlgn="b"/>
                      <a:r>
                        <a:rPr lang="en-US" sz="2400" b="0" i="0" u="none" strike="noStrike" dirty="0">
                          <a:solidFill>
                            <a:srgbClr val="000000"/>
                          </a:solidFill>
                          <a:effectLst/>
                          <a:latin typeface="Calibri" panose="020F0502020204030204" pitchFamily="34" charset="0"/>
                        </a:rPr>
                        <a:t>4</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7</a:t>
                      </a:r>
                    </a:p>
                  </a:txBody>
                  <a:tcPr marL="9525" marR="9525" marT="9525" marB="0" anchor="b"/>
                </a:tc>
                <a:extLst>
                  <a:ext uri="{0D108BD9-81ED-4DB2-BD59-A6C34878D82A}">
                    <a16:rowId xmlns:a16="http://schemas.microsoft.com/office/drawing/2014/main" val="2900772646"/>
                  </a:ext>
                </a:extLst>
              </a:tr>
              <a:tr h="345594">
                <a:tc>
                  <a:txBody>
                    <a:bodyPr/>
                    <a:lstStyle/>
                    <a:p>
                      <a:pPr algn="r" fontAlgn="b"/>
                      <a:r>
                        <a:rPr lang="en-US" sz="2400" b="0" i="0" u="none" strike="noStrike">
                          <a:solidFill>
                            <a:srgbClr val="000000"/>
                          </a:solidFill>
                          <a:effectLst/>
                          <a:latin typeface="Calibri" panose="020F0502020204030204" pitchFamily="34" charset="0"/>
                        </a:rPr>
                        <a:t>3</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3</a:t>
                      </a:r>
                    </a:p>
                  </a:txBody>
                  <a:tcPr marL="9525" marR="9525" marT="9525" marB="0" anchor="b"/>
                </a:tc>
                <a:tc>
                  <a:txBody>
                    <a:bodyPr/>
                    <a:lstStyle/>
                    <a:p>
                      <a:pPr algn="r" fontAlgn="b"/>
                      <a:r>
                        <a:rPr lang="en-US" sz="2400" b="0" i="0" u="none" strike="noStrike" dirty="0">
                          <a:solidFill>
                            <a:srgbClr val="000000"/>
                          </a:solidFill>
                          <a:effectLst/>
                          <a:latin typeface="Calibri" panose="020F0502020204030204" pitchFamily="34" charset="0"/>
                        </a:rPr>
                        <a:t>6</a:t>
                      </a:r>
                    </a:p>
                  </a:txBody>
                  <a:tcPr marL="9525" marR="9525" marT="9525" marB="0" anchor="b"/>
                </a:tc>
                <a:tc>
                  <a:txBody>
                    <a:bodyPr/>
                    <a:lstStyle/>
                    <a:p>
                      <a:pPr algn="r" fontAlgn="b"/>
                      <a:r>
                        <a:rPr lang="en-US" sz="2400" b="0" i="0" u="none" strike="noStrike" dirty="0">
                          <a:solidFill>
                            <a:srgbClr val="000000"/>
                          </a:solidFill>
                          <a:effectLst/>
                          <a:latin typeface="Calibri" panose="020F0502020204030204" pitchFamily="34" charset="0"/>
                        </a:rPr>
                        <a:t>9</a:t>
                      </a:r>
                    </a:p>
                  </a:txBody>
                  <a:tcPr marL="9525" marR="9525" marT="9525" marB="0" anchor="b"/>
                </a:tc>
                <a:extLst>
                  <a:ext uri="{0D108BD9-81ED-4DB2-BD59-A6C34878D82A}">
                    <a16:rowId xmlns:a16="http://schemas.microsoft.com/office/drawing/2014/main" val="1459956547"/>
                  </a:ext>
                </a:extLst>
              </a:tr>
              <a:tr h="345594">
                <a:tc>
                  <a:txBody>
                    <a:bodyPr/>
                    <a:lstStyle/>
                    <a:p>
                      <a:pPr algn="r" fontAlgn="b"/>
                      <a:r>
                        <a:rPr lang="en-US" sz="2400" b="0" i="0" u="none" strike="noStrike">
                          <a:solidFill>
                            <a:srgbClr val="000000"/>
                          </a:solidFill>
                          <a:effectLst/>
                          <a:latin typeface="Calibri" panose="020F0502020204030204" pitchFamily="34" charset="0"/>
                        </a:rPr>
                        <a:t>4</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4</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8</a:t>
                      </a:r>
                    </a:p>
                  </a:txBody>
                  <a:tcPr marL="9525" marR="9525" marT="9525" marB="0" anchor="b"/>
                </a:tc>
                <a:tc>
                  <a:txBody>
                    <a:bodyPr/>
                    <a:lstStyle/>
                    <a:p>
                      <a:pPr algn="r" fontAlgn="b"/>
                      <a:r>
                        <a:rPr lang="en-US" sz="2400" b="0" i="0" u="none" strike="noStrike" dirty="0">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29131708"/>
                  </a:ext>
                </a:extLst>
              </a:tr>
              <a:tr h="345594">
                <a:tc>
                  <a:txBody>
                    <a:bodyPr/>
                    <a:lstStyle/>
                    <a:p>
                      <a:pPr algn="r" fontAlgn="b"/>
                      <a:r>
                        <a:rPr lang="en-US" sz="2400" b="0" i="0" u="none" strike="noStrike">
                          <a:solidFill>
                            <a:srgbClr val="000000"/>
                          </a:solidFill>
                          <a:effectLst/>
                          <a:latin typeface="Calibri" panose="020F0502020204030204" pitchFamily="34" charset="0"/>
                        </a:rPr>
                        <a:t>5</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5</a:t>
                      </a:r>
                    </a:p>
                  </a:txBody>
                  <a:tcPr marL="9525" marR="9525" marT="9525" marB="0" anchor="b"/>
                </a:tc>
                <a:tc>
                  <a:txBody>
                    <a:bodyPr/>
                    <a:lstStyle/>
                    <a:p>
                      <a:pPr algn="r" fontAlgn="b"/>
                      <a:r>
                        <a:rPr lang="en-US" sz="2400" b="0" i="0" u="none" strike="noStrike">
                          <a:solidFill>
                            <a:srgbClr val="000000"/>
                          </a:solidFill>
                          <a:effectLst/>
                          <a:latin typeface="Calibri" panose="020F0502020204030204" pitchFamily="34" charset="0"/>
                        </a:rPr>
                        <a:t>10</a:t>
                      </a:r>
                    </a:p>
                  </a:txBody>
                  <a:tcPr marL="9525" marR="9525" marT="9525" marB="0" anchor="b"/>
                </a:tc>
                <a:tc>
                  <a:txBody>
                    <a:bodyPr/>
                    <a:lstStyle/>
                    <a:p>
                      <a:pPr algn="r" fontAlgn="b"/>
                      <a:r>
                        <a:rPr lang="en-US" sz="2400" b="0" i="0" u="none" strike="noStrike" dirty="0">
                          <a:solidFill>
                            <a:srgbClr val="000000"/>
                          </a:solidFill>
                          <a:effectLst/>
                          <a:latin typeface="Calibri" panose="020F0502020204030204" pitchFamily="34" charset="0"/>
                        </a:rPr>
                        <a:t>13</a:t>
                      </a:r>
                    </a:p>
                  </a:txBody>
                  <a:tcPr marL="9525" marR="9525" marT="9525" marB="0" anchor="b"/>
                </a:tc>
                <a:extLst>
                  <a:ext uri="{0D108BD9-81ED-4DB2-BD59-A6C34878D82A}">
                    <a16:rowId xmlns:a16="http://schemas.microsoft.com/office/drawing/2014/main" val="38774191"/>
                  </a:ext>
                </a:extLst>
              </a:tr>
            </a:tbl>
          </a:graphicData>
        </a:graphic>
      </p:graphicFrame>
      <p:pic>
        <p:nvPicPr>
          <p:cNvPr id="14" name="Picture 13">
            <a:extLst>
              <a:ext uri="{FF2B5EF4-FFF2-40B4-BE49-F238E27FC236}">
                <a16:creationId xmlns:a16="http://schemas.microsoft.com/office/drawing/2014/main" id="{E4A38C82-858F-6244-BA9A-629A93B66099}"/>
              </a:ext>
            </a:extLst>
          </p:cNvPr>
          <p:cNvPicPr>
            <a:picLocks noChangeAspect="1"/>
          </p:cNvPicPr>
          <p:nvPr/>
        </p:nvPicPr>
        <p:blipFill>
          <a:blip r:embed="rId3"/>
          <a:stretch>
            <a:fillRect/>
          </a:stretch>
        </p:blipFill>
        <p:spPr>
          <a:xfrm>
            <a:off x="5010002" y="1662100"/>
            <a:ext cx="6930392" cy="4710728"/>
          </a:xfrm>
          <a:prstGeom prst="rect">
            <a:avLst/>
          </a:prstGeom>
        </p:spPr>
      </p:pic>
    </p:spTree>
    <p:extLst>
      <p:ext uri="{BB962C8B-B14F-4D97-AF65-F5344CB8AC3E}">
        <p14:creationId xmlns:p14="http://schemas.microsoft.com/office/powerpoint/2010/main" val="377787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1963" y="476905"/>
            <a:ext cx="5036695" cy="860425"/>
          </a:xfrm>
          <a:solidFill>
            <a:schemeClr val="tx2">
              <a:lumMod val="50000"/>
            </a:schemeClr>
          </a:solidFill>
        </p:spPr>
        <p:txBody>
          <a:bodyPr/>
          <a:lstStyle/>
          <a:p>
            <a:r>
              <a:rPr lang="en-US" dirty="0">
                <a:solidFill>
                  <a:schemeClr val="bg1"/>
                </a:solidFill>
              </a:rPr>
              <a:t>A little more math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i="1" dirty="0"/>
                  <a:t>Response time = f(Load)</a:t>
                </a:r>
                <a:endParaRPr lang="en-US" dirty="0"/>
              </a:p>
              <a:p>
                <a:r>
                  <a:rPr lang="en-US" dirty="0"/>
                  <a:t>A linear model fits the data</a:t>
                </a:r>
              </a:p>
              <a:p>
                <a:pPr lvl="1"/>
                <a:r>
                  <a:rPr lang="en-US" i="1" dirty="0"/>
                  <a:t>y = a + </a:t>
                </a:r>
                <a:r>
                  <a:rPr lang="en-US" i="1" dirty="0" err="1"/>
                  <a:t>bx</a:t>
                </a:r>
                <a:endParaRPr lang="en-US" i="1" dirty="0"/>
              </a:p>
              <a:p>
                <a:r>
                  <a:rPr lang="en-US" i="1" dirty="0"/>
                  <a:t>Load is x, Response time  is y</a:t>
                </a:r>
              </a:p>
              <a:p>
                <a:r>
                  <a:rPr lang="en-US" dirty="0"/>
                  <a:t>Solve for a and b</a:t>
                </a:r>
              </a:p>
              <a:p>
                <a:pPr lvl="1"/>
                <a14:m>
                  <m:oMath xmlns:m="http://schemas.openxmlformats.org/officeDocument/2006/math">
                    <m:r>
                      <a:rPr lang="en-US" b="0" i="1" smtClean="0">
                        <a:latin typeface="Cambria Math" charset="0"/>
                      </a:rPr>
                      <m:t>𝑎</m:t>
                    </m:r>
                    <m:r>
                      <a:rPr lang="en-US" b="0" i="1" smtClean="0">
                        <a:latin typeface="Cambria Math" charset="0"/>
                      </a:rPr>
                      <m:t>=</m:t>
                    </m:r>
                    <m:f>
                      <m:fPr>
                        <m:ctrlPr>
                          <a:rPr lang="mr-IN" b="0" i="1" smtClean="0">
                            <a:latin typeface="Cambria Math" panose="02040503050406030204" pitchFamily="18" charset="0"/>
                          </a:rPr>
                        </m:ctrlPr>
                      </m:fPr>
                      <m:num>
                        <m:d>
                          <m:dPr>
                            <m:ctrlPr>
                              <a:rPr lang="mr-IN" b="0" i="1" smtClean="0">
                                <a:latin typeface="Cambria Math" panose="02040503050406030204" pitchFamily="18" charset="0"/>
                              </a:rPr>
                            </m:ctrlPr>
                          </m:dPr>
                          <m:e>
                            <m:nary>
                              <m:naryPr>
                                <m:chr m:val="∑"/>
                                <m:subHide m:val="on"/>
                                <m:supHide m:val="on"/>
                                <m:ctrlPr>
                                  <a:rPr lang="mr-IN" b="0" i="1" smtClean="0">
                                    <a:latin typeface="Cambria Math" panose="02040503050406030204" pitchFamily="18" charset="0"/>
                                  </a:rPr>
                                </m:ctrlPr>
                              </m:naryPr>
                              <m:sub/>
                              <m:sup/>
                              <m:e>
                                <m:r>
                                  <a:rPr lang="en-US" b="0" i="1" smtClean="0">
                                    <a:latin typeface="Cambria Math" charset="0"/>
                                  </a:rPr>
                                  <m:t>𝑦</m:t>
                                </m:r>
                              </m:e>
                            </m:nary>
                          </m:e>
                        </m:d>
                        <m:d>
                          <m:dPr>
                            <m:ctrlPr>
                              <a:rPr lang="mr-IN" b="0" i="1" smtClean="0">
                                <a:latin typeface="Cambria Math" panose="02040503050406030204" pitchFamily="18" charset="0"/>
                              </a:rPr>
                            </m:ctrlPr>
                          </m:dPr>
                          <m:e>
                            <m:nary>
                              <m:naryPr>
                                <m:chr m:val="∑"/>
                                <m:subHide m:val="on"/>
                                <m:supHide m:val="on"/>
                                <m:ctrlPr>
                                  <a:rPr lang="mr-IN" b="0" i="1" smtClean="0">
                                    <a:latin typeface="Cambria Math" panose="02040503050406030204" pitchFamily="18" charset="0"/>
                                  </a:rPr>
                                </m:ctrlPr>
                              </m:naryPr>
                              <m:sub/>
                              <m:sup/>
                              <m:e>
                                <m:sSup>
                                  <m:sSupPr>
                                    <m:ctrlPr>
                                      <a:rPr lang="en-US" b="0" i="1" smtClean="0">
                                        <a:latin typeface="Cambria Math" panose="02040503050406030204" pitchFamily="18" charset="0"/>
                                      </a:rPr>
                                    </m:ctrlPr>
                                  </m:sSupPr>
                                  <m:e>
                                    <m:r>
                                      <a:rPr lang="en-US" b="0" i="1" smtClean="0">
                                        <a:latin typeface="Cambria Math" charset="0"/>
                                      </a:rPr>
                                      <m:t>𝑥</m:t>
                                    </m:r>
                                  </m:e>
                                  <m:sup>
                                    <m:r>
                                      <a:rPr lang="en-US" b="0" i="1" smtClean="0">
                                        <a:latin typeface="Cambria Math" charset="0"/>
                                      </a:rPr>
                                      <m:t>2</m:t>
                                    </m:r>
                                  </m:sup>
                                </m:sSup>
                              </m:e>
                            </m:nary>
                          </m:e>
                        </m:d>
                        <m:r>
                          <a:rPr lang="en-US" b="0" i="1" smtClean="0">
                            <a:latin typeface="Cambria Math" charset="0"/>
                          </a:rPr>
                          <m:t>−</m:t>
                        </m:r>
                        <m:d>
                          <m:dPr>
                            <m:ctrlPr>
                              <a:rPr lang="mr-IN" b="0" i="1" smtClean="0">
                                <a:latin typeface="Cambria Math" panose="02040503050406030204" pitchFamily="18" charset="0"/>
                              </a:rPr>
                            </m:ctrlPr>
                          </m:dPr>
                          <m:e>
                            <m:nary>
                              <m:naryPr>
                                <m:chr m:val="∑"/>
                                <m:subHide m:val="on"/>
                                <m:supHide m:val="on"/>
                                <m:ctrlPr>
                                  <a:rPr lang="mr-IN" b="0" i="1" smtClean="0">
                                    <a:latin typeface="Cambria Math" panose="02040503050406030204" pitchFamily="18" charset="0"/>
                                  </a:rPr>
                                </m:ctrlPr>
                              </m:naryPr>
                              <m:sub/>
                              <m:sup/>
                              <m:e>
                                <m:r>
                                  <a:rPr lang="en-US" b="0" i="1" smtClean="0">
                                    <a:latin typeface="Cambria Math" charset="0"/>
                                  </a:rPr>
                                  <m:t>𝑥</m:t>
                                </m:r>
                              </m:e>
                            </m:nary>
                          </m:e>
                        </m:d>
                        <m:d>
                          <m:dPr>
                            <m:ctrlPr>
                              <a:rPr lang="mr-IN" b="0" i="1" smtClean="0">
                                <a:latin typeface="Cambria Math" panose="02040503050406030204" pitchFamily="18" charset="0"/>
                              </a:rPr>
                            </m:ctrlPr>
                          </m:dPr>
                          <m:e>
                            <m:nary>
                              <m:naryPr>
                                <m:chr m:val="∑"/>
                                <m:subHide m:val="on"/>
                                <m:supHide m:val="on"/>
                                <m:ctrlPr>
                                  <a:rPr lang="mr-IN" b="0" i="1" smtClean="0">
                                    <a:latin typeface="Cambria Math" panose="02040503050406030204" pitchFamily="18" charset="0"/>
                                  </a:rPr>
                                </m:ctrlPr>
                              </m:naryPr>
                              <m:sub/>
                              <m:sup/>
                              <m:e>
                                <m:r>
                                  <a:rPr lang="en-US" b="0" i="1" smtClean="0">
                                    <a:latin typeface="Cambria Math" charset="0"/>
                                  </a:rPr>
                                  <m:t>𝑥𝑦</m:t>
                                </m:r>
                              </m:e>
                            </m:nary>
                          </m:e>
                        </m:d>
                      </m:num>
                      <m:den>
                        <m:r>
                          <a:rPr lang="en-US" b="0" i="1" smtClean="0">
                            <a:latin typeface="Cambria Math" charset="0"/>
                          </a:rPr>
                          <m:t>𝑛</m:t>
                        </m:r>
                        <m:d>
                          <m:dPr>
                            <m:ctrlPr>
                              <a:rPr lang="mr-IN" i="1">
                                <a:latin typeface="Cambria Math" panose="02040503050406030204" pitchFamily="18" charset="0"/>
                              </a:rPr>
                            </m:ctrlPr>
                          </m:dPr>
                          <m:e>
                            <m:nary>
                              <m:naryPr>
                                <m:chr m:val="∑"/>
                                <m:subHide m:val="on"/>
                                <m:supHide m:val="on"/>
                                <m:ctrlPr>
                                  <a:rPr lang="mr-IN" i="1">
                                    <a:latin typeface="Cambria Math" panose="02040503050406030204" pitchFamily="18" charset="0"/>
                                  </a:rPr>
                                </m:ctrlPr>
                              </m:naryPr>
                              <m:sub/>
                              <m:sup/>
                              <m:e>
                                <m:sSup>
                                  <m:sSupPr>
                                    <m:ctrlPr>
                                      <a:rPr lang="en-US" i="1">
                                        <a:latin typeface="Cambria Math" panose="02040503050406030204" pitchFamily="18" charset="0"/>
                                      </a:rPr>
                                    </m:ctrlPr>
                                  </m:sSupPr>
                                  <m:e>
                                    <m:r>
                                      <a:rPr lang="en-US" i="1">
                                        <a:latin typeface="Cambria Math" charset="0"/>
                                      </a:rPr>
                                      <m:t>𝑥</m:t>
                                    </m:r>
                                  </m:e>
                                  <m:sup>
                                    <m:r>
                                      <a:rPr lang="en-US" i="1">
                                        <a:latin typeface="Cambria Math" charset="0"/>
                                      </a:rPr>
                                      <m:t>2</m:t>
                                    </m:r>
                                  </m:sup>
                                </m:sSup>
                              </m:e>
                            </m:nary>
                          </m:e>
                        </m:d>
                        <m:r>
                          <a:rPr lang="en-US" b="0" i="1" smtClean="0">
                            <a:latin typeface="Cambria Math" charset="0"/>
                          </a:rPr>
                          <m:t>−</m:t>
                        </m:r>
                        <m:sSup>
                          <m:sSupPr>
                            <m:ctrlPr>
                              <a:rPr lang="en-US" b="0" i="1" smtClean="0">
                                <a:latin typeface="Cambria Math" panose="02040503050406030204" pitchFamily="18" charset="0"/>
                              </a:rPr>
                            </m:ctrlPr>
                          </m:sSupPr>
                          <m:e>
                            <m:r>
                              <a:rPr lang="en-US" i="1">
                                <a:latin typeface="Cambria Math" charset="0"/>
                              </a:rPr>
                              <m:t>(</m:t>
                            </m:r>
                            <m:nary>
                              <m:naryPr>
                                <m:chr m:val="∑"/>
                                <m:subHide m:val="on"/>
                                <m:supHide m:val="on"/>
                                <m:ctrlPr>
                                  <a:rPr lang="en-US" i="1">
                                    <a:latin typeface="Cambria Math" panose="02040503050406030204" pitchFamily="18" charset="0"/>
                                  </a:rPr>
                                </m:ctrlPr>
                              </m:naryPr>
                              <m:sub/>
                              <m:sup/>
                              <m:e>
                                <m:r>
                                  <a:rPr lang="en-US" i="1">
                                    <a:latin typeface="Cambria Math" charset="0"/>
                                  </a:rPr>
                                  <m:t>𝑥</m:t>
                                </m:r>
                              </m:e>
                            </m:nary>
                            <m:r>
                              <a:rPr lang="en-US" i="1">
                                <a:latin typeface="Cambria Math" charset="0"/>
                              </a:rPr>
                              <m:t>)</m:t>
                            </m:r>
                          </m:e>
                          <m:sup>
                            <m:r>
                              <a:rPr lang="en-US" b="0" i="1" smtClean="0">
                                <a:latin typeface="Cambria Math" charset="0"/>
                              </a:rPr>
                              <m:t>2</m:t>
                            </m:r>
                          </m:sup>
                        </m:sSup>
                      </m:den>
                    </m:f>
                  </m:oMath>
                </a14:m>
                <a:endParaRPr lang="en-US" dirty="0"/>
              </a:p>
              <a:p>
                <a:pPr lvl="1"/>
                <a14:m>
                  <m:oMath xmlns:m="http://schemas.openxmlformats.org/officeDocument/2006/math">
                    <m:r>
                      <a:rPr lang="en-US" b="0" i="1" smtClean="0">
                        <a:latin typeface="Cambria Math" charset="0"/>
                      </a:rPr>
                      <m:t>𝑏</m:t>
                    </m:r>
                    <m:r>
                      <a:rPr lang="en-US" b="0" i="1" smtClean="0">
                        <a:latin typeface="Cambria Math" charset="0"/>
                      </a:rPr>
                      <m:t>=</m:t>
                    </m:r>
                    <m:f>
                      <m:fPr>
                        <m:ctrlPr>
                          <a:rPr lang="mr-IN" i="1">
                            <a:latin typeface="Cambria Math" panose="02040503050406030204" pitchFamily="18" charset="0"/>
                          </a:rPr>
                        </m:ctrlPr>
                      </m:fPr>
                      <m:num>
                        <m:r>
                          <a:rPr lang="en-US" b="0" i="1" smtClean="0">
                            <a:latin typeface="Cambria Math" charset="0"/>
                          </a:rPr>
                          <m:t>𝑛</m:t>
                        </m:r>
                        <m:d>
                          <m:dPr>
                            <m:ctrlPr>
                              <a:rPr lang="mr-IN" i="1">
                                <a:latin typeface="Cambria Math" panose="02040503050406030204" pitchFamily="18" charset="0"/>
                              </a:rPr>
                            </m:ctrlPr>
                          </m:dPr>
                          <m:e>
                            <m:nary>
                              <m:naryPr>
                                <m:chr m:val="∑"/>
                                <m:subHide m:val="on"/>
                                <m:supHide m:val="on"/>
                                <m:ctrlPr>
                                  <a:rPr lang="mr-IN" i="1">
                                    <a:latin typeface="Cambria Math" panose="02040503050406030204" pitchFamily="18" charset="0"/>
                                  </a:rPr>
                                </m:ctrlPr>
                              </m:naryPr>
                              <m:sub/>
                              <m:sup/>
                              <m:e>
                                <m:r>
                                  <a:rPr lang="en-US" i="1">
                                    <a:latin typeface="Cambria Math" charset="0"/>
                                  </a:rPr>
                                  <m:t>𝑥𝑦</m:t>
                                </m:r>
                              </m:e>
                            </m:nary>
                          </m:e>
                        </m:d>
                        <m:r>
                          <a:rPr lang="en-US" b="0" i="1" smtClean="0">
                            <a:latin typeface="Cambria Math" charset="0"/>
                          </a:rPr>
                          <m:t>−</m:t>
                        </m:r>
                        <m:d>
                          <m:dPr>
                            <m:ctrlPr>
                              <a:rPr lang="mr-IN" i="1">
                                <a:latin typeface="Cambria Math" panose="02040503050406030204" pitchFamily="18" charset="0"/>
                              </a:rPr>
                            </m:ctrlPr>
                          </m:dPr>
                          <m:e>
                            <m:nary>
                              <m:naryPr>
                                <m:chr m:val="∑"/>
                                <m:subHide m:val="on"/>
                                <m:supHide m:val="on"/>
                                <m:ctrlPr>
                                  <a:rPr lang="mr-IN" i="1">
                                    <a:latin typeface="Cambria Math" panose="02040503050406030204" pitchFamily="18" charset="0"/>
                                  </a:rPr>
                                </m:ctrlPr>
                              </m:naryPr>
                              <m:sub/>
                              <m:sup/>
                              <m:e>
                                <m:r>
                                  <a:rPr lang="en-US" i="1">
                                    <a:latin typeface="Cambria Math" charset="0"/>
                                  </a:rPr>
                                  <m:t>𝑥</m:t>
                                </m:r>
                              </m:e>
                            </m:nary>
                          </m:e>
                        </m:d>
                        <m:d>
                          <m:dPr>
                            <m:ctrlPr>
                              <a:rPr lang="mr-IN" i="1">
                                <a:latin typeface="Cambria Math" panose="02040503050406030204" pitchFamily="18" charset="0"/>
                              </a:rPr>
                            </m:ctrlPr>
                          </m:dPr>
                          <m:e>
                            <m:nary>
                              <m:naryPr>
                                <m:chr m:val="∑"/>
                                <m:subHide m:val="on"/>
                                <m:supHide m:val="on"/>
                                <m:ctrlPr>
                                  <a:rPr lang="mr-IN" i="1">
                                    <a:latin typeface="Cambria Math" panose="02040503050406030204" pitchFamily="18" charset="0"/>
                                  </a:rPr>
                                </m:ctrlPr>
                              </m:naryPr>
                              <m:sub/>
                              <m:sup/>
                              <m:e>
                                <m:r>
                                  <a:rPr lang="en-US" i="1">
                                    <a:latin typeface="Cambria Math" charset="0"/>
                                  </a:rPr>
                                  <m:t>𝑦</m:t>
                                </m:r>
                              </m:e>
                            </m:nary>
                          </m:e>
                        </m:d>
                      </m:num>
                      <m:den>
                        <m:r>
                          <a:rPr lang="en-US" i="1">
                            <a:latin typeface="Cambria Math" charset="0"/>
                          </a:rPr>
                          <m:t>𝑛</m:t>
                        </m:r>
                        <m:d>
                          <m:dPr>
                            <m:ctrlPr>
                              <a:rPr lang="mr-IN" i="1">
                                <a:latin typeface="Cambria Math" panose="02040503050406030204" pitchFamily="18" charset="0"/>
                              </a:rPr>
                            </m:ctrlPr>
                          </m:dPr>
                          <m:e>
                            <m:nary>
                              <m:naryPr>
                                <m:chr m:val="∑"/>
                                <m:subHide m:val="on"/>
                                <m:supHide m:val="on"/>
                                <m:ctrlPr>
                                  <a:rPr lang="mr-IN" i="1">
                                    <a:latin typeface="Cambria Math" panose="02040503050406030204" pitchFamily="18" charset="0"/>
                                  </a:rPr>
                                </m:ctrlPr>
                              </m:naryPr>
                              <m:sub/>
                              <m:sup/>
                              <m:e>
                                <m:sSup>
                                  <m:sSupPr>
                                    <m:ctrlPr>
                                      <a:rPr lang="en-US" i="1">
                                        <a:latin typeface="Cambria Math" panose="02040503050406030204" pitchFamily="18" charset="0"/>
                                      </a:rPr>
                                    </m:ctrlPr>
                                  </m:sSupPr>
                                  <m:e>
                                    <m:r>
                                      <a:rPr lang="en-US" i="1">
                                        <a:latin typeface="Cambria Math" charset="0"/>
                                      </a:rPr>
                                      <m:t>𝑥</m:t>
                                    </m:r>
                                  </m:e>
                                  <m:sup>
                                    <m:r>
                                      <a:rPr lang="en-US" i="1">
                                        <a:latin typeface="Cambria Math" charset="0"/>
                                      </a:rPr>
                                      <m:t>2</m:t>
                                    </m:r>
                                  </m:sup>
                                </m:sSup>
                              </m:e>
                            </m:nary>
                          </m:e>
                        </m:d>
                        <m:r>
                          <a:rPr lang="en-US" i="1">
                            <a:latin typeface="Cambria Math" charset="0"/>
                          </a:rPr>
                          <m:t>−</m:t>
                        </m:r>
                        <m:sSup>
                          <m:sSupPr>
                            <m:ctrlPr>
                              <a:rPr lang="en-US" i="1">
                                <a:latin typeface="Cambria Math" panose="02040503050406030204" pitchFamily="18" charset="0"/>
                              </a:rPr>
                            </m:ctrlPr>
                          </m:sSupPr>
                          <m:e>
                            <m:r>
                              <a:rPr lang="en-US" i="1">
                                <a:latin typeface="Cambria Math" charset="0"/>
                              </a:rPr>
                              <m:t>(</m:t>
                            </m:r>
                            <m:nary>
                              <m:naryPr>
                                <m:chr m:val="∑"/>
                                <m:subHide m:val="on"/>
                                <m:supHide m:val="on"/>
                                <m:ctrlPr>
                                  <a:rPr lang="en-US" i="1" smtClean="0">
                                    <a:latin typeface="Cambria Math" panose="02040503050406030204" pitchFamily="18" charset="0"/>
                                  </a:rPr>
                                </m:ctrlPr>
                              </m:naryPr>
                              <m:sub/>
                              <m:sup/>
                              <m:e>
                                <m:r>
                                  <a:rPr lang="en-US" i="1">
                                    <a:latin typeface="Cambria Math" charset="0"/>
                                  </a:rPr>
                                  <m:t>𝑥</m:t>
                                </m:r>
                              </m:e>
                            </m:nary>
                            <m:r>
                              <a:rPr lang="en-US" i="1">
                                <a:latin typeface="Cambria Math" charset="0"/>
                              </a:rPr>
                              <m:t>)</m:t>
                            </m:r>
                          </m:e>
                          <m:sup>
                            <m:r>
                              <a:rPr lang="en-US" i="1">
                                <a:latin typeface="Cambria Math" charset="0"/>
                              </a:rPr>
                              <m:t>2</m:t>
                            </m:r>
                          </m:sup>
                        </m:sSup>
                      </m:den>
                    </m:f>
                  </m:oMath>
                </a14:m>
                <a:endParaRPr lang="en-US" dirty="0"/>
              </a:p>
              <a:p>
                <a:r>
                  <a:rPr lang="en-US" i="1" dirty="0"/>
                  <a:t>Response time  </a:t>
                </a:r>
                <a:r>
                  <a:rPr lang="en-US" dirty="0"/>
                  <a:t>= </a:t>
                </a:r>
                <a:r>
                  <a:rPr lang="en-US" i="1" dirty="0"/>
                  <a:t>constant</a:t>
                </a:r>
                <a:r>
                  <a:rPr lang="en-US" dirty="0"/>
                  <a:t> + </a:t>
                </a:r>
                <a:r>
                  <a:rPr lang="en-US" i="1" dirty="0"/>
                  <a:t>coefficient * Load</a:t>
                </a:r>
              </a:p>
              <a:p>
                <a:r>
                  <a:rPr lang="en-US" dirty="0"/>
                  <a:t>This is Linear Regression</a:t>
                </a:r>
              </a:p>
              <a:p>
                <a:pPr lvl="1"/>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44" t="-292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A00A45F-FFA9-C244-A722-FCBA9BC69A9F}"/>
              </a:ext>
            </a:extLst>
          </p:cNvPr>
          <p:cNvPicPr>
            <a:picLocks noChangeAspect="1"/>
          </p:cNvPicPr>
          <p:nvPr/>
        </p:nvPicPr>
        <p:blipFill>
          <a:blip r:embed="rId4"/>
          <a:stretch>
            <a:fillRect/>
          </a:stretch>
        </p:blipFill>
        <p:spPr>
          <a:xfrm>
            <a:off x="5423810" y="1941791"/>
            <a:ext cx="6507039" cy="2974418"/>
          </a:xfrm>
          <a:prstGeom prst="rect">
            <a:avLst/>
          </a:prstGeom>
        </p:spPr>
      </p:pic>
    </p:spTree>
    <p:extLst>
      <p:ext uri="{BB962C8B-B14F-4D97-AF65-F5344CB8AC3E}">
        <p14:creationId xmlns:p14="http://schemas.microsoft.com/office/powerpoint/2010/main" val="204937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5100" y="421213"/>
            <a:ext cx="4406900" cy="860425"/>
          </a:xfrm>
          <a:solidFill>
            <a:schemeClr val="tx2">
              <a:lumMod val="50000"/>
            </a:schemeClr>
          </a:solidFill>
        </p:spPr>
        <p:txBody>
          <a:bodyPr/>
          <a:lstStyle/>
          <a:p>
            <a:r>
              <a:rPr lang="en-US" dirty="0">
                <a:solidFill>
                  <a:schemeClr val="bg1"/>
                </a:solidFill>
              </a:rPr>
              <a:t>A little code</a:t>
            </a:r>
          </a:p>
        </p:txBody>
      </p:sp>
      <p:sp>
        <p:nvSpPr>
          <p:cNvPr id="3" name="Content Placeholder 2"/>
          <p:cNvSpPr>
            <a:spLocks noGrp="1"/>
          </p:cNvSpPr>
          <p:nvPr>
            <p:ph idx="1"/>
          </p:nvPr>
        </p:nvSpPr>
        <p:spPr/>
        <p:txBody>
          <a:bodyPr/>
          <a:lstStyle/>
          <a:p>
            <a:endParaRPr lang="en-US" dirty="0"/>
          </a:p>
        </p:txBody>
      </p:sp>
      <p:sp>
        <p:nvSpPr>
          <p:cNvPr id="6" name="TextBox 5"/>
          <p:cNvSpPr txBox="1"/>
          <p:nvPr/>
        </p:nvSpPr>
        <p:spPr>
          <a:xfrm>
            <a:off x="8542357" y="2640014"/>
            <a:ext cx="2756453" cy="523220"/>
          </a:xfrm>
          <a:prstGeom prst="rect">
            <a:avLst/>
          </a:prstGeom>
          <a:noFill/>
        </p:spPr>
        <p:txBody>
          <a:bodyPr wrap="square" rtlCol="0">
            <a:spAutoFit/>
          </a:bodyPr>
          <a:lstStyle/>
          <a:p>
            <a:r>
              <a:rPr lang="en-US" sz="2800" dirty="0"/>
              <a:t>Train the models</a:t>
            </a:r>
          </a:p>
        </p:txBody>
      </p:sp>
      <p:sp>
        <p:nvSpPr>
          <p:cNvPr id="10" name="TextBox 9"/>
          <p:cNvSpPr txBox="1"/>
          <p:nvPr/>
        </p:nvSpPr>
        <p:spPr>
          <a:xfrm>
            <a:off x="7164130" y="4133280"/>
            <a:ext cx="3570131" cy="523220"/>
          </a:xfrm>
          <a:prstGeom prst="rect">
            <a:avLst/>
          </a:prstGeom>
          <a:noFill/>
        </p:spPr>
        <p:txBody>
          <a:bodyPr wrap="square" rtlCol="0">
            <a:spAutoFit/>
          </a:bodyPr>
          <a:lstStyle/>
          <a:p>
            <a:r>
              <a:rPr lang="en-US" sz="2800" dirty="0"/>
              <a:t>Make a prediction</a:t>
            </a:r>
          </a:p>
        </p:txBody>
      </p:sp>
      <p:pic>
        <p:nvPicPr>
          <p:cNvPr id="13" name="Picture 12"/>
          <p:cNvPicPr>
            <a:picLocks noChangeAspect="1"/>
          </p:cNvPicPr>
          <p:nvPr/>
        </p:nvPicPr>
        <p:blipFill>
          <a:blip r:embed="rId3"/>
          <a:stretch>
            <a:fillRect/>
          </a:stretch>
        </p:blipFill>
        <p:spPr>
          <a:xfrm>
            <a:off x="237110" y="1671312"/>
            <a:ext cx="8119490" cy="1682620"/>
          </a:xfrm>
          <a:prstGeom prst="rect">
            <a:avLst/>
          </a:prstGeom>
        </p:spPr>
      </p:pic>
      <p:pic>
        <p:nvPicPr>
          <p:cNvPr id="14" name="Picture 13"/>
          <p:cNvPicPr>
            <a:picLocks noChangeAspect="1"/>
          </p:cNvPicPr>
          <p:nvPr/>
        </p:nvPicPr>
        <p:blipFill>
          <a:blip r:embed="rId4"/>
          <a:stretch>
            <a:fillRect/>
          </a:stretch>
        </p:blipFill>
        <p:spPr>
          <a:xfrm>
            <a:off x="237110" y="4941068"/>
            <a:ext cx="11205590" cy="630878"/>
          </a:xfrm>
          <a:prstGeom prst="rect">
            <a:avLst/>
          </a:prstGeom>
        </p:spPr>
      </p:pic>
    </p:spTree>
    <p:extLst>
      <p:ext uri="{BB962C8B-B14F-4D97-AF65-F5344CB8AC3E}">
        <p14:creationId xmlns:p14="http://schemas.microsoft.com/office/powerpoint/2010/main" val="1149859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59302" y="197352"/>
            <a:ext cx="3832698" cy="860425"/>
          </a:xfrm>
          <a:solidFill>
            <a:schemeClr val="accent1">
              <a:lumMod val="50000"/>
            </a:schemeClr>
          </a:solidFill>
        </p:spPr>
        <p:txBody>
          <a:bodyPr/>
          <a:lstStyle/>
          <a:p>
            <a:r>
              <a:rPr lang="en-US" dirty="0" err="1">
                <a:solidFill>
                  <a:schemeClr val="bg1"/>
                </a:solidFill>
              </a:rPr>
              <a:t>WorkFlow</a:t>
            </a:r>
            <a:endParaRPr lang="en-US" dirty="0">
              <a:solidFill>
                <a:schemeClr val="bg1"/>
              </a:solidFill>
            </a:endParaRPr>
          </a:p>
        </p:txBody>
      </p:sp>
      <p:graphicFrame>
        <p:nvGraphicFramePr>
          <p:cNvPr id="3" name="Diagram 2">
            <a:extLst>
              <a:ext uri="{FF2B5EF4-FFF2-40B4-BE49-F238E27FC236}">
                <a16:creationId xmlns:a16="http://schemas.microsoft.com/office/drawing/2014/main" id="{8F031A7B-A17C-1D44-BD3F-CB17CD79764A}"/>
              </a:ext>
            </a:extLst>
          </p:cNvPr>
          <p:cNvGraphicFramePr/>
          <p:nvPr/>
        </p:nvGraphicFramePr>
        <p:xfrm>
          <a:off x="214009" y="1057777"/>
          <a:ext cx="11731557" cy="1918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16E725C6-B138-0D45-BF7E-B98AACBA57A1}"/>
              </a:ext>
            </a:extLst>
          </p:cNvPr>
          <p:cNvGraphicFramePr/>
          <p:nvPr/>
        </p:nvGraphicFramePr>
        <p:xfrm>
          <a:off x="214009" y="4360925"/>
          <a:ext cx="11537003" cy="23216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ounded Rectangle 3">
            <a:extLst>
              <a:ext uri="{FF2B5EF4-FFF2-40B4-BE49-F238E27FC236}">
                <a16:creationId xmlns:a16="http://schemas.microsoft.com/office/drawing/2014/main" id="{1DC5519C-A084-964C-93CB-C010637B522E}"/>
              </a:ext>
            </a:extLst>
          </p:cNvPr>
          <p:cNvSpPr/>
          <p:nvPr/>
        </p:nvSpPr>
        <p:spPr>
          <a:xfrm>
            <a:off x="2402732" y="3090139"/>
            <a:ext cx="1653702" cy="99222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Endpoints</a:t>
            </a:r>
          </a:p>
          <a:p>
            <a:pPr algn="ctr"/>
            <a:r>
              <a:rPr lang="en-US" sz="2400" dirty="0"/>
              <a:t>(csv)</a:t>
            </a:r>
          </a:p>
        </p:txBody>
      </p:sp>
      <p:sp>
        <p:nvSpPr>
          <p:cNvPr id="21" name="Rounded Rectangle 20">
            <a:extLst>
              <a:ext uri="{FF2B5EF4-FFF2-40B4-BE49-F238E27FC236}">
                <a16:creationId xmlns:a16="http://schemas.microsoft.com/office/drawing/2014/main" id="{6CB4E5AC-4339-CE49-808A-FE99D51A8360}"/>
              </a:ext>
            </a:extLst>
          </p:cNvPr>
          <p:cNvSpPr/>
          <p:nvPr/>
        </p:nvSpPr>
        <p:spPr>
          <a:xfrm>
            <a:off x="4689529" y="3090139"/>
            <a:ext cx="1653702" cy="99222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API</a:t>
            </a:r>
          </a:p>
        </p:txBody>
      </p:sp>
      <p:sp>
        <p:nvSpPr>
          <p:cNvPr id="5" name="TextBox 4">
            <a:extLst>
              <a:ext uri="{FF2B5EF4-FFF2-40B4-BE49-F238E27FC236}">
                <a16:creationId xmlns:a16="http://schemas.microsoft.com/office/drawing/2014/main" id="{3860970D-436E-AE42-9D46-38BADA5DC9F0}"/>
              </a:ext>
            </a:extLst>
          </p:cNvPr>
          <p:cNvSpPr txBox="1"/>
          <p:nvPr/>
        </p:nvSpPr>
        <p:spPr>
          <a:xfrm>
            <a:off x="214009" y="1057777"/>
            <a:ext cx="4377446" cy="461665"/>
          </a:xfrm>
          <a:prstGeom prst="rect">
            <a:avLst/>
          </a:prstGeom>
          <a:noFill/>
        </p:spPr>
        <p:txBody>
          <a:bodyPr wrap="square" rtlCol="0">
            <a:spAutoFit/>
          </a:bodyPr>
          <a:lstStyle/>
          <a:p>
            <a:r>
              <a:rPr lang="en-US" sz="2400" dirty="0"/>
              <a:t>Train the Models</a:t>
            </a:r>
          </a:p>
        </p:txBody>
      </p:sp>
      <p:sp>
        <p:nvSpPr>
          <p:cNvPr id="29" name="TextBox 28">
            <a:extLst>
              <a:ext uri="{FF2B5EF4-FFF2-40B4-BE49-F238E27FC236}">
                <a16:creationId xmlns:a16="http://schemas.microsoft.com/office/drawing/2014/main" id="{1433D5A0-6814-1643-B993-42328AC9827E}"/>
              </a:ext>
            </a:extLst>
          </p:cNvPr>
          <p:cNvSpPr txBox="1"/>
          <p:nvPr/>
        </p:nvSpPr>
        <p:spPr>
          <a:xfrm>
            <a:off x="179562" y="4399835"/>
            <a:ext cx="4377446" cy="461665"/>
          </a:xfrm>
          <a:prstGeom prst="rect">
            <a:avLst/>
          </a:prstGeom>
          <a:noFill/>
        </p:spPr>
        <p:txBody>
          <a:bodyPr wrap="square" rtlCol="0">
            <a:spAutoFit/>
          </a:bodyPr>
          <a:lstStyle/>
          <a:p>
            <a:r>
              <a:rPr lang="en-US" sz="2400" dirty="0"/>
              <a:t>Run monitoring</a:t>
            </a:r>
          </a:p>
        </p:txBody>
      </p:sp>
      <p:sp>
        <p:nvSpPr>
          <p:cNvPr id="30" name="Rounded Rectangle 29">
            <a:extLst>
              <a:ext uri="{FF2B5EF4-FFF2-40B4-BE49-F238E27FC236}">
                <a16:creationId xmlns:a16="http://schemas.microsoft.com/office/drawing/2014/main" id="{D2F7C114-B9FE-474D-BC3F-F8052FA76EC2}"/>
              </a:ext>
            </a:extLst>
          </p:cNvPr>
          <p:cNvSpPr/>
          <p:nvPr/>
        </p:nvSpPr>
        <p:spPr>
          <a:xfrm>
            <a:off x="310489" y="3051229"/>
            <a:ext cx="1653702" cy="99222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Logs/</a:t>
            </a:r>
          </a:p>
          <a:p>
            <a:pPr algn="ctr"/>
            <a:r>
              <a:rPr lang="en-US" sz="2400" dirty="0"/>
              <a:t>Monitor</a:t>
            </a:r>
          </a:p>
        </p:txBody>
      </p:sp>
      <p:cxnSp>
        <p:nvCxnSpPr>
          <p:cNvPr id="9" name="Elbow Connector 8">
            <a:extLst>
              <a:ext uri="{FF2B5EF4-FFF2-40B4-BE49-F238E27FC236}">
                <a16:creationId xmlns:a16="http://schemas.microsoft.com/office/drawing/2014/main" id="{1E5CC807-E72F-FC45-B375-5BE22EAA4378}"/>
              </a:ext>
            </a:extLst>
          </p:cNvPr>
          <p:cNvCxnSpPr>
            <a:stCxn id="30" idx="0"/>
          </p:cNvCxnSpPr>
          <p:nvPr/>
        </p:nvCxnSpPr>
        <p:spPr>
          <a:xfrm rot="16200000" flipV="1">
            <a:off x="860963" y="2774852"/>
            <a:ext cx="504912" cy="478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EBC307F8-448D-204D-97ED-1E9067BA97F5}"/>
              </a:ext>
            </a:extLst>
          </p:cNvPr>
          <p:cNvCxnSpPr>
            <a:stCxn id="4" idx="0"/>
          </p:cNvCxnSpPr>
          <p:nvPr/>
        </p:nvCxnSpPr>
        <p:spPr>
          <a:xfrm rot="5400000" flipH="1" flipV="1">
            <a:off x="3074404" y="2701496"/>
            <a:ext cx="543822" cy="23346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DB0CD7B2-B0CD-CE45-B970-79BBEAD0DE65}"/>
              </a:ext>
            </a:extLst>
          </p:cNvPr>
          <p:cNvCxnSpPr>
            <a:cxnSpLocks/>
            <a:stCxn id="21" idx="1"/>
          </p:cNvCxnSpPr>
          <p:nvPr/>
        </p:nvCxnSpPr>
        <p:spPr>
          <a:xfrm rot="10800000">
            <a:off x="4158975" y="2523608"/>
            <a:ext cx="530555" cy="106264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71680511-3BA7-DE4B-B9BC-944885F154CB}"/>
              </a:ext>
            </a:extLst>
          </p:cNvPr>
          <p:cNvCxnSpPr>
            <a:cxnSpLocks/>
            <a:stCxn id="21" idx="2"/>
            <a:endCxn id="29" idx="2"/>
          </p:cNvCxnSpPr>
          <p:nvPr/>
        </p:nvCxnSpPr>
        <p:spPr>
          <a:xfrm rot="5400000">
            <a:off x="3552763" y="2897883"/>
            <a:ext cx="779140" cy="3148095"/>
          </a:xfrm>
          <a:prstGeom prst="bentConnector3">
            <a:avLst>
              <a:gd name="adj1" fmla="val 5193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431BC853-DC22-034D-A970-6EFE77C405EA}"/>
              </a:ext>
            </a:extLst>
          </p:cNvPr>
          <p:cNvCxnSpPr>
            <a:cxnSpLocks/>
            <a:stCxn id="4" idx="2"/>
          </p:cNvCxnSpPr>
          <p:nvPr/>
        </p:nvCxnSpPr>
        <p:spPr>
          <a:xfrm rot="5400000">
            <a:off x="2409364" y="4041281"/>
            <a:ext cx="779140" cy="86129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8168425"/>
      </p:ext>
    </p:extLst>
  </p:cSld>
  <p:clrMapOvr>
    <a:masterClrMapping/>
  </p:clrMapOvr>
</p:sld>
</file>

<file path=ppt/theme/theme1.xml><?xml version="1.0" encoding="utf-8"?>
<a:theme xmlns:a="http://schemas.openxmlformats.org/drawingml/2006/main" name="Office Theme">
  <a:themeElements>
    <a:clrScheme name="GuildConferencesColors">
      <a:dk1>
        <a:sysClr val="windowText" lastClr="000000"/>
      </a:dk1>
      <a:lt1>
        <a:sysClr val="window" lastClr="FFFFFF"/>
      </a:lt1>
      <a:dk2>
        <a:srgbClr val="3571D0"/>
      </a:dk2>
      <a:lt2>
        <a:srgbClr val="E7E6E6"/>
      </a:lt2>
      <a:accent1>
        <a:srgbClr val="3571D0"/>
      </a:accent1>
      <a:accent2>
        <a:srgbClr val="ED7D31"/>
      </a:accent2>
      <a:accent3>
        <a:srgbClr val="A5A5A5"/>
      </a:accent3>
      <a:accent4>
        <a:srgbClr val="FFC000"/>
      </a:accent4>
      <a:accent5>
        <a:srgbClr val="5B9BD5"/>
      </a:accent5>
      <a:accent6>
        <a:srgbClr val="7EBA42"/>
      </a:accent6>
      <a:hlink>
        <a:srgbClr val="9CC3E5"/>
      </a:hlink>
      <a:folHlink>
        <a:srgbClr val="954F72"/>
      </a:folHlink>
    </a:clrScheme>
    <a:fontScheme name="GuildConferences">
      <a:majorFont>
        <a:latin typeface="Newtown"/>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tomationGuild.potx" id="{1DE11789-DE8C-48F9-BFF2-65D83EB69A70}" vid="{F06459F9-FC0F-47DC-A7D9-8852A5FE2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21059</TotalTime>
  <Words>3808</Words>
  <Application>Microsoft Macintosh PowerPoint</Application>
  <PresentationFormat>Widescreen</PresentationFormat>
  <Paragraphs>253</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Cambria Math</vt:lpstr>
      <vt:lpstr>Larsseit</vt:lpstr>
      <vt:lpstr>Larsseit-bold</vt:lpstr>
      <vt:lpstr>Montserrat</vt:lpstr>
      <vt:lpstr>Newtown</vt:lpstr>
      <vt:lpstr>Office Theme</vt:lpstr>
      <vt:lpstr>Machine Learning Applications in Performance Analysis</vt:lpstr>
      <vt:lpstr>PowerPoint Presentation</vt:lpstr>
      <vt:lpstr>Gopal Brugalette Performance Architect</vt:lpstr>
      <vt:lpstr>Use Case 1: Monitoring Customer Experience</vt:lpstr>
      <vt:lpstr>Response times vs user load </vt:lpstr>
      <vt:lpstr>A little math</vt:lpstr>
      <vt:lpstr>A little more math</vt:lpstr>
      <vt:lpstr>A little code</vt:lpstr>
      <vt:lpstr>WorkFlow</vt:lpstr>
      <vt:lpstr>Predictive Modeling of Response Times</vt:lpstr>
      <vt:lpstr>Predictive Modeling of Response Times</vt:lpstr>
      <vt:lpstr>PowerPoint Presentation</vt:lpstr>
      <vt:lpstr>Evaluate Production Changes</vt:lpstr>
      <vt:lpstr>Less than optimal performance</vt:lpstr>
      <vt:lpstr>PowerPoint Presentation</vt:lpstr>
      <vt:lpstr>PowerPoint Presentation</vt:lpstr>
      <vt:lpstr>ML Use Case 2: Managing servers</vt:lpstr>
      <vt:lpstr>Clustering</vt:lpstr>
      <vt:lpstr>KMeans Clustering of server performance</vt:lpstr>
      <vt:lpstr>A little code</vt:lpstr>
      <vt:lpstr>How many clusters? </vt:lpstr>
      <vt:lpstr>The hard parts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Applications in Performance Analysis</dc:title>
  <dc:creator>Gopal Brugalette</dc:creator>
  <cp:lastModifiedBy>Microsoft Office User</cp:lastModifiedBy>
  <cp:revision>87</cp:revision>
  <dcterms:created xsi:type="dcterms:W3CDTF">2019-02-15T15:01:13Z</dcterms:created>
  <dcterms:modified xsi:type="dcterms:W3CDTF">2020-04-16T17:18:26Z</dcterms:modified>
</cp:coreProperties>
</file>