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  <p:sldMasterId id="2147484178" r:id="rId2"/>
    <p:sldMasterId id="2147484184" r:id="rId3"/>
    <p:sldMasterId id="2147484186" r:id="rId4"/>
    <p:sldMasterId id="2147484188" r:id="rId5"/>
    <p:sldMasterId id="2147484190" r:id="rId6"/>
  </p:sldMasterIdLst>
  <p:notesMasterIdLst>
    <p:notesMasterId r:id="rId27"/>
  </p:notesMasterIdLst>
  <p:handoutMasterIdLst>
    <p:handoutMasterId r:id="rId28"/>
  </p:handoutMasterIdLst>
  <p:sldIdLst>
    <p:sldId id="1051" r:id="rId7"/>
    <p:sldId id="1171" r:id="rId8"/>
    <p:sldId id="1183" r:id="rId9"/>
    <p:sldId id="1186" r:id="rId10"/>
    <p:sldId id="1185" r:id="rId11"/>
    <p:sldId id="1181" r:id="rId12"/>
    <p:sldId id="1187" r:id="rId13"/>
    <p:sldId id="1174" r:id="rId14"/>
    <p:sldId id="1175" r:id="rId15"/>
    <p:sldId id="1154" r:id="rId16"/>
    <p:sldId id="1182" r:id="rId17"/>
    <p:sldId id="1165" r:id="rId18"/>
    <p:sldId id="1176" r:id="rId19"/>
    <p:sldId id="1166" r:id="rId20"/>
    <p:sldId id="1177" r:id="rId21"/>
    <p:sldId id="1178" r:id="rId22"/>
    <p:sldId id="1179" r:id="rId23"/>
    <p:sldId id="1180" r:id="rId24"/>
    <p:sldId id="1184" r:id="rId25"/>
    <p:sldId id="11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EAA"/>
    <a:srgbClr val="BAE18F"/>
    <a:srgbClr val="E64D00"/>
    <a:srgbClr val="FFBC9B"/>
    <a:srgbClr val="8166A2"/>
    <a:srgbClr val="FFB28B"/>
    <a:srgbClr val="CE7674"/>
    <a:srgbClr val="FFC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5" autoAdjust="0"/>
    <p:restoredTop sz="77917" autoAdjust="0"/>
  </p:normalViewPr>
  <p:slideViewPr>
    <p:cSldViewPr snapToGrid="0">
      <p:cViewPr varScale="1">
        <p:scale>
          <a:sx n="58" d="100"/>
          <a:sy n="58" d="100"/>
        </p:scale>
        <p:origin x="151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defRPr sz="1200" b="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1200" b="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ClrTx/>
              <a:defRPr sz="1200" b="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defRPr sz="1200" b="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C481BB9-760E-4974-8A85-7CB847A76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37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defRPr sz="1200" b="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1200" b="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ClrTx/>
              <a:defRPr sz="1200" b="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defRPr sz="1200" b="0" i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6860364-B5E1-42E1-83E0-9F4BB94CA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7DD76-E063-4806-A697-8EF07F7E550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9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0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29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4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7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3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1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5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15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7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3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4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60364-B5E1-42E1-83E0-9F4BB94CA7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4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image" Target="../media/image1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slideMaster" Target="../slideMasters/slideMaster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E8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8"/>
          <p:cNvGrpSpPr>
            <a:grpSpLocks/>
          </p:cNvGrpSpPr>
          <p:nvPr/>
        </p:nvGrpSpPr>
        <p:grpSpPr bwMode="auto">
          <a:xfrm>
            <a:off x="0" y="1343025"/>
            <a:ext cx="9144000" cy="2943225"/>
            <a:chOff x="0" y="846"/>
            <a:chExt cx="5760" cy="1854"/>
          </a:xfrm>
        </p:grpSpPr>
        <p:pic>
          <p:nvPicPr>
            <p:cNvPr id="5" name="Picture 198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99" r="2338"/>
            <a:stretch>
              <a:fillRect/>
            </a:stretch>
          </p:blipFill>
          <p:spPr bwMode="auto">
            <a:xfrm>
              <a:off x="0" y="1224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99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276" r="4561"/>
            <a:stretch>
              <a:fillRect/>
            </a:stretch>
          </p:blipFill>
          <p:spPr bwMode="auto">
            <a:xfrm>
              <a:off x="0" y="1375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00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276" r="4561"/>
            <a:stretch>
              <a:fillRect/>
            </a:stretch>
          </p:blipFill>
          <p:spPr bwMode="auto">
            <a:xfrm>
              <a:off x="0" y="1074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1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99" r="2338"/>
            <a:stretch>
              <a:fillRect/>
            </a:stretch>
          </p:blipFill>
          <p:spPr bwMode="auto">
            <a:xfrm>
              <a:off x="0" y="1522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2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276" r="4561"/>
            <a:stretch>
              <a:fillRect/>
            </a:stretch>
          </p:blipFill>
          <p:spPr bwMode="auto">
            <a:xfrm>
              <a:off x="0" y="1673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03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99" r="2338"/>
            <a:stretch>
              <a:fillRect/>
            </a:stretch>
          </p:blipFill>
          <p:spPr bwMode="auto">
            <a:xfrm>
              <a:off x="0" y="1822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04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276" r="4561"/>
            <a:stretch>
              <a:fillRect/>
            </a:stretch>
          </p:blipFill>
          <p:spPr bwMode="auto">
            <a:xfrm>
              <a:off x="0" y="1970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5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99" r="2338"/>
            <a:stretch>
              <a:fillRect/>
            </a:stretch>
          </p:blipFill>
          <p:spPr bwMode="auto">
            <a:xfrm>
              <a:off x="0" y="2120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6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276" r="4561"/>
            <a:stretch>
              <a:fillRect/>
            </a:stretch>
          </p:blipFill>
          <p:spPr bwMode="auto">
            <a:xfrm>
              <a:off x="0" y="2271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7" descr="Blue 200_1row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99" r="2338"/>
            <a:stretch>
              <a:fillRect/>
            </a:stretch>
          </p:blipFill>
          <p:spPr bwMode="auto">
            <a:xfrm>
              <a:off x="0" y="2421"/>
              <a:ext cx="57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85" descr="blue_walla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36000" b="54196"/>
            <a:stretch>
              <a:fillRect/>
            </a:stretch>
          </p:blipFill>
          <p:spPr bwMode="auto">
            <a:xfrm>
              <a:off x="0" y="1674"/>
              <a:ext cx="576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82" descr="blue_walla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46428" r="36000"/>
            <a:stretch>
              <a:fillRect/>
            </a:stretch>
          </p:blipFill>
          <p:spPr bwMode="auto">
            <a:xfrm>
              <a:off x="0" y="846"/>
              <a:ext cx="57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80"/>
            <p:cNvSpPr>
              <a:spLocks noChangeShapeType="1"/>
            </p:cNvSpPr>
            <p:nvPr userDrawn="1"/>
          </p:nvSpPr>
          <p:spPr bwMode="auto">
            <a:xfrm>
              <a:off x="175" y="2531"/>
              <a:ext cx="364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+mn-cs"/>
              </a:endParaRPr>
            </a:p>
          </p:txBody>
        </p:sp>
      </p:grpSp>
      <p:graphicFrame>
        <p:nvGraphicFramePr>
          <p:cNvPr id="18" name="table1"/>
          <p:cNvGraphicFramePr>
            <a:graphicFrameLocks noGrp="1"/>
          </p:cNvGraphicFramePr>
          <p:nvPr/>
        </p:nvGraphicFramePr>
        <p:xfrm>
          <a:off x="23707725" y="9223375"/>
          <a:ext cx="6643688" cy="1323975"/>
        </p:xfrm>
        <a:graphic>
          <a:graphicData uri="http://schemas.openxmlformats.org/drawingml/2006/table">
            <a:tbl>
              <a:tblPr/>
              <a:tblGrid>
                <a:gridCol w="2217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7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C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C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CC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E84C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9" name="Picture 13" descr="EC"/>
          <p:cNvPicPr>
            <a:picLocks noChangeAspect="1" noChangeArrowheads="1"/>
          </p:cNvPicPr>
          <p:nvPr/>
        </p:nvPicPr>
        <p:blipFill>
          <a:blip r:embed="rId5" cstate="print"/>
          <a:srcRect l="1355" t="5624" r="1581" b="3751"/>
          <a:stretch>
            <a:fillRect/>
          </a:stretch>
        </p:blipFill>
        <p:spPr bwMode="auto">
          <a:xfrm>
            <a:off x="6759575" y="6091238"/>
            <a:ext cx="2046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27" descr="10%"/>
          <p:cNvSpPr>
            <a:spLocks noChangeArrowheads="1"/>
          </p:cNvSpPr>
          <p:nvPr/>
        </p:nvSpPr>
        <p:spPr bwMode="auto">
          <a:xfrm>
            <a:off x="23747413" y="9009063"/>
            <a:ext cx="3616325" cy="201612"/>
          </a:xfrm>
          <a:prstGeom prst="rect">
            <a:avLst/>
          </a:prstGeom>
          <a:solidFill>
            <a:srgbClr val="FBB034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 b="0">
              <a:latin typeface="Arial" pitchFamily="34" charset="0"/>
              <a:cs typeface="+mn-cs"/>
            </a:endParaRPr>
          </a:p>
        </p:txBody>
      </p:sp>
      <p:sp>
        <p:nvSpPr>
          <p:cNvPr id="21" name="Rectangle 128" descr="10%"/>
          <p:cNvSpPr>
            <a:spLocks noChangeArrowheads="1"/>
          </p:cNvSpPr>
          <p:nvPr/>
        </p:nvSpPr>
        <p:spPr bwMode="auto">
          <a:xfrm>
            <a:off x="-23747413" y="-8994775"/>
            <a:ext cx="3616325" cy="201612"/>
          </a:xfrm>
          <a:prstGeom prst="rect">
            <a:avLst/>
          </a:prstGeom>
          <a:solidFill>
            <a:srgbClr val="FBB034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 b="0">
              <a:latin typeface="Arial" pitchFamily="34" charset="0"/>
              <a:cs typeface="+mn-cs"/>
            </a:endParaRPr>
          </a:p>
        </p:txBody>
      </p:sp>
      <p:pic>
        <p:nvPicPr>
          <p:cNvPr id="22" name="Picture 155" descr="tcs-tr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425" y="712788"/>
            <a:ext cx="28432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6" descr="tata-trans-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9913" y="355600"/>
            <a:ext cx="5603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5263" y="4789488"/>
            <a:ext cx="5878512" cy="336550"/>
          </a:xfrm>
          <a:ln/>
        </p:spPr>
        <p:txBody>
          <a:bodyPr anchor="ctr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99" name="Rectangle 179"/>
          <p:cNvSpPr>
            <a:spLocks noGrp="1" noChangeArrowheads="1"/>
          </p:cNvSpPr>
          <p:nvPr>
            <p:ph type="ctrTitle"/>
          </p:nvPr>
        </p:nvSpPr>
        <p:spPr>
          <a:xfrm>
            <a:off x="195263" y="3511550"/>
            <a:ext cx="5878512" cy="512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A0E17F68-BD76-40FF-8FB2-B773ECECBE10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53975"/>
            <a:ext cx="2187575" cy="2806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53975"/>
            <a:ext cx="6413500" cy="2806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988A170-5486-4677-8A75-1E91B037CC3D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5"/>
          <p:cNvGrpSpPr>
            <a:grpSpLocks/>
          </p:cNvGrpSpPr>
          <p:nvPr/>
        </p:nvGrpSpPr>
        <p:grpSpPr bwMode="auto">
          <a:xfrm>
            <a:off x="0" y="5113338"/>
            <a:ext cx="9150350" cy="1482725"/>
            <a:chOff x="0" y="3221"/>
            <a:chExt cx="5764" cy="934"/>
          </a:xfrm>
        </p:grpSpPr>
        <p:pic>
          <p:nvPicPr>
            <p:cNvPr id="6" name="Picture 161" descr="7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949"/>
            <a:stretch>
              <a:fillRect/>
            </a:stretch>
          </p:blipFill>
          <p:spPr bwMode="auto">
            <a:xfrm>
              <a:off x="0" y="3855"/>
              <a:ext cx="57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2" descr="7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717" r="2299"/>
            <a:stretch>
              <a:fillRect/>
            </a:stretch>
          </p:blipFill>
          <p:spPr bwMode="auto">
            <a:xfrm>
              <a:off x="0" y="3704"/>
              <a:ext cx="57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4" descr="7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717" r="2299"/>
            <a:stretch>
              <a:fillRect/>
            </a:stretch>
          </p:blipFill>
          <p:spPr bwMode="auto">
            <a:xfrm>
              <a:off x="0" y="3409"/>
              <a:ext cx="57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3" descr="grad-white-box-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36000"/>
            <a:stretch>
              <a:fillRect/>
            </a:stretch>
          </p:blipFill>
          <p:spPr bwMode="auto">
            <a:xfrm>
              <a:off x="0" y="3789"/>
              <a:ext cx="57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0" descr="grad-white-box-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r="36000"/>
            <a:stretch>
              <a:fillRect/>
            </a:stretch>
          </p:blipFill>
          <p:spPr bwMode="auto">
            <a:xfrm>
              <a:off x="0" y="3221"/>
              <a:ext cx="57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3" descr="7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949"/>
            <a:stretch>
              <a:fillRect/>
            </a:stretch>
          </p:blipFill>
          <p:spPr bwMode="auto">
            <a:xfrm>
              <a:off x="0" y="3558"/>
              <a:ext cx="57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Line 73"/>
          <p:cNvSpPr>
            <a:spLocks noChangeShapeType="1"/>
          </p:cNvSpPr>
          <p:nvPr/>
        </p:nvSpPr>
        <p:spPr bwMode="auto">
          <a:xfrm>
            <a:off x="236538" y="519113"/>
            <a:ext cx="8636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5091113" y="6434138"/>
            <a:ext cx="389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1000" b="0">
                <a:solidFill>
                  <a:srgbClr val="4E84C4"/>
                </a:solidFill>
                <a:latin typeface="Arial" pitchFamily="34" charset="0"/>
                <a:cs typeface="+mn-cs"/>
              </a:rPr>
              <a:t>DC Power Management &amp; Green IT</a:t>
            </a: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5091113" y="6583363"/>
            <a:ext cx="389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b="0">
                <a:solidFill>
                  <a:srgbClr val="4E84C4"/>
                </a:solidFill>
                <a:latin typeface="Arial" pitchFamily="34" charset="0"/>
                <a:cs typeface="+mn-cs"/>
              </a:rPr>
              <a:t>CONFIDENTIAL</a:t>
            </a:r>
          </a:p>
        </p:txBody>
      </p:sp>
      <p:pic>
        <p:nvPicPr>
          <p:cNvPr id="15" name="Picture 126" descr="tcs-blue-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63" y="6513513"/>
            <a:ext cx="28432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273050"/>
            <a:ext cx="8447088" cy="593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6075" y="958850"/>
            <a:ext cx="414655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958850"/>
            <a:ext cx="4148138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77250" y="6461125"/>
            <a:ext cx="381000" cy="265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3411-9D90-44E5-9EBD-2B882F3FA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71438"/>
            <a:ext cx="8753475" cy="652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3138" y="1536700"/>
            <a:ext cx="3535362" cy="167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536700"/>
            <a:ext cx="3535363" cy="167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830C3F84-3096-4A1C-A698-77C51121ED28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71438"/>
            <a:ext cx="8753475" cy="652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3138" y="1536700"/>
            <a:ext cx="7223125" cy="1679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C55C9F7-7CB4-4959-9D21-BFB023C54C2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71438"/>
            <a:ext cx="8753475" cy="652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3138" y="1536700"/>
            <a:ext cx="3535362" cy="167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0900" y="1536700"/>
            <a:ext cx="3535363" cy="76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0900" y="2452688"/>
            <a:ext cx="3535363" cy="763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34BC03B5-CBE6-41DB-9DF3-11E3EA9F7E4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53975"/>
            <a:ext cx="8753475" cy="477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13" y="701675"/>
            <a:ext cx="4275137" cy="1323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6450" y="701675"/>
            <a:ext cx="4275138" cy="585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6450" y="1439863"/>
            <a:ext cx="4275138" cy="585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D38DF9A9-B8C5-457E-B0F8-55F7F16064ED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5" descr="tcs-tran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83350"/>
            <a:ext cx="28432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274638"/>
            <a:ext cx="8442325" cy="520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35863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1F621-2596-4DCA-BF48-3DA707C25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7000" y="0"/>
            <a:ext cx="7937500" cy="6118225"/>
            <a:chOff x="127000" y="0"/>
            <a:chExt cx="7937500" cy="6118999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952500" y="508064"/>
              <a:ext cx="7112000" cy="5610935"/>
              <a:chOff x="952500" y="508064"/>
              <a:chExt cx="7112000" cy="5610935"/>
            </a:xfrm>
          </p:grpSpPr>
          <p:sp>
            <p:nvSpPr>
              <p:cNvPr id="7" name="Rounded Rectangle 6"/>
              <p:cNvSpPr/>
              <p:nvPr>
                <p:custDataLst>
                  <p:tags r:id="rId1"/>
                </p:custDataLst>
              </p:nvPr>
            </p:nvSpPr>
            <p:spPr>
              <a:xfrm>
                <a:off x="1143000" y="508064"/>
                <a:ext cx="1016000" cy="1016129"/>
              </a:xfrm>
              <a:prstGeom prst="roundRect">
                <a:avLst/>
              </a:prstGeom>
              <a:solidFill>
                <a:srgbClr val="6DCF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109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207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246</a:t>
                </a:r>
              </a:p>
            </p:txBody>
          </p:sp>
          <p:sp>
            <p:nvSpPr>
              <p:cNvPr id="8" name="TextBox 7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52500" y="1524193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Dark 1</a:t>
                </a:r>
              </a:p>
            </p:txBody>
          </p:sp>
          <p:sp>
            <p:nvSpPr>
              <p:cNvPr id="9" name="Rounded Rectangle 8"/>
              <p:cNvSpPr/>
              <p:nvPr>
                <p:custDataLst>
                  <p:tags r:id="rId3"/>
                </p:custDataLst>
              </p:nvPr>
            </p:nvSpPr>
            <p:spPr>
              <a:xfrm>
                <a:off x="2286000" y="508064"/>
                <a:ext cx="1016000" cy="1016129"/>
              </a:xfrm>
              <a:prstGeom prst="round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>
                    <a:solidFill>
                      <a:schemeClr val="dk2"/>
                    </a:solidFill>
                  </a:rPr>
                  <a:t>255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>
                    <a:solidFill>
                      <a:schemeClr val="dk2"/>
                    </a:solidFill>
                  </a:rPr>
                  <a:t>255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>
                    <a:solidFill>
                      <a:schemeClr val="dk2"/>
                    </a:solidFill>
                  </a:rPr>
                  <a:t>255</a:t>
                </a: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095500" y="1524193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Light 1</a:t>
                </a:r>
              </a:p>
            </p:txBody>
          </p:sp>
          <p:sp>
            <p:nvSpPr>
              <p:cNvPr id="11" name="Rounded Rectangle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3429000" y="508064"/>
                <a:ext cx="1016000" cy="1016129"/>
              </a:xfrm>
              <a:prstGeom prst="roundRect">
                <a:avLst/>
              </a:prstGeom>
              <a:solidFill>
                <a:srgbClr val="8338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131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56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155</a:t>
                </a:r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238500" y="1524193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Dark 2</a:t>
                </a:r>
              </a:p>
            </p:txBody>
          </p:sp>
          <p:sp>
            <p:nvSpPr>
              <p:cNvPr id="13" name="Rounded Rectangle 12"/>
              <p:cNvSpPr/>
              <p:nvPr>
                <p:custDataLst>
                  <p:tags r:id="rId7"/>
                </p:custDataLst>
              </p:nvPr>
            </p:nvSpPr>
            <p:spPr>
              <a:xfrm>
                <a:off x="4572000" y="508064"/>
                <a:ext cx="1016000" cy="1016129"/>
              </a:xfrm>
              <a:prstGeom prst="roundRect">
                <a:avLst/>
              </a:prstGeom>
              <a:solidFill>
                <a:srgbClr val="0063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0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99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190</a:t>
                </a:r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381500" y="1524193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Light 2</a:t>
                </a:r>
              </a:p>
            </p:txBody>
          </p:sp>
          <p:sp>
            <p:nvSpPr>
              <p:cNvPr id="15" name="Rounded Rectangle 14"/>
              <p:cNvSpPr/>
              <p:nvPr>
                <p:custDataLst>
                  <p:tags r:id="rId9"/>
                </p:custDataLst>
              </p:nvPr>
            </p:nvSpPr>
            <p:spPr>
              <a:xfrm>
                <a:off x="5715000" y="508064"/>
                <a:ext cx="1016000" cy="1016129"/>
              </a:xfrm>
              <a:prstGeom prst="roundRect">
                <a:avLst/>
              </a:prstGeom>
              <a:solidFill>
                <a:srgbClr val="55A5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85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165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28</a:t>
                </a: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524500" y="1524193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Accent 1</a:t>
                </a:r>
              </a:p>
            </p:txBody>
          </p:sp>
          <p:sp>
            <p:nvSpPr>
              <p:cNvPr id="17" name="Rounded Rectangle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6858000" y="508064"/>
                <a:ext cx="1016000" cy="1016129"/>
              </a:xfrm>
              <a:prstGeom prst="roundRect">
                <a:avLst/>
              </a:prstGeom>
              <a:solidFill>
                <a:srgbClr val="D64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73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42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667500" y="1524193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Accent 2</a:t>
                </a:r>
              </a:p>
            </p:txBody>
          </p:sp>
          <p:sp>
            <p:nvSpPr>
              <p:cNvPr id="19" name="Rounded Rectangle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43000" y="1905241"/>
                <a:ext cx="1016000" cy="1016129"/>
              </a:xfrm>
              <a:prstGeom prst="roundRect">
                <a:avLst/>
              </a:prstGeom>
              <a:solidFill>
                <a:srgbClr val="B9AF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185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175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164</a:t>
                </a:r>
              </a:p>
            </p:txBody>
          </p:sp>
          <p:sp>
            <p:nvSpPr>
              <p:cNvPr id="20" name="TextBox 19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952500" y="292136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Accent 3</a:t>
                </a:r>
              </a:p>
            </p:txBody>
          </p:sp>
          <p:sp>
            <p:nvSpPr>
              <p:cNvPr id="21" name="Rounded Rectangle 20"/>
              <p:cNvSpPr/>
              <p:nvPr>
                <p:custDataLst>
                  <p:tags r:id="rId15"/>
                </p:custDataLst>
              </p:nvPr>
            </p:nvSpPr>
            <p:spPr>
              <a:xfrm>
                <a:off x="2286000" y="1905241"/>
                <a:ext cx="1016000" cy="1016129"/>
              </a:xfrm>
              <a:prstGeom prst="roundRect">
                <a:avLst/>
              </a:prstGeom>
              <a:solidFill>
                <a:srgbClr val="974B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151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75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7</a:t>
                </a: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95500" y="292136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Accent 4</a:t>
                </a:r>
              </a:p>
            </p:txBody>
          </p:sp>
          <p:sp>
            <p:nvSpPr>
              <p:cNvPr id="23" name="Rounded Rectangle 22"/>
              <p:cNvSpPr/>
              <p:nvPr>
                <p:custDataLst>
                  <p:tags r:id="rId17"/>
                </p:custDataLst>
              </p:nvPr>
            </p:nvSpPr>
            <p:spPr>
              <a:xfrm>
                <a:off x="3429000" y="1905241"/>
                <a:ext cx="1016000" cy="1016129"/>
              </a:xfrm>
              <a:prstGeom prst="roundRect">
                <a:avLst/>
              </a:prstGeom>
              <a:solidFill>
                <a:srgbClr val="C1B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193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187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0</a:t>
                </a:r>
              </a:p>
            </p:txBody>
          </p:sp>
          <p:sp>
            <p:nvSpPr>
              <p:cNvPr id="24" name="TextBox 23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238500" y="292136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Accent 5</a:t>
                </a:r>
              </a:p>
            </p:txBody>
          </p:sp>
          <p:sp>
            <p:nvSpPr>
              <p:cNvPr id="25" name="Rounded Rectangle 24"/>
              <p:cNvSpPr/>
              <p:nvPr>
                <p:custDataLst>
                  <p:tags r:id="rId19"/>
                </p:custDataLst>
              </p:nvPr>
            </p:nvSpPr>
            <p:spPr>
              <a:xfrm>
                <a:off x="4572000" y="1905241"/>
                <a:ext cx="1016000" cy="1016129"/>
              </a:xfrm>
              <a:prstGeom prst="roundRect">
                <a:avLst/>
              </a:prstGeom>
              <a:solidFill>
                <a:srgbClr val="FFDD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255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221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62</a:t>
                </a:r>
              </a:p>
            </p:txBody>
          </p:sp>
          <p:sp>
            <p:nvSpPr>
              <p:cNvPr id="26" name="TextBox 25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81500" y="292136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Accent 6</a:t>
                </a:r>
              </a:p>
            </p:txBody>
          </p:sp>
          <p:sp>
            <p:nvSpPr>
              <p:cNvPr id="27" name="Rounded Rectangle 26"/>
              <p:cNvSpPr/>
              <p:nvPr>
                <p:custDataLst>
                  <p:tags r:id="rId21"/>
                </p:custDataLst>
              </p:nvPr>
            </p:nvSpPr>
            <p:spPr>
              <a:xfrm>
                <a:off x="5715000" y="1905241"/>
                <a:ext cx="1016000" cy="1016129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255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255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255</a:t>
                </a:r>
              </a:p>
            </p:txBody>
          </p:sp>
          <p:sp>
            <p:nvSpPr>
              <p:cNvPr id="28" name="TextBox 27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524500" y="292136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Hyperlink</a:t>
                </a:r>
              </a:p>
            </p:txBody>
          </p:sp>
          <p:sp>
            <p:nvSpPr>
              <p:cNvPr id="29" name="Rounded Rectangle 28"/>
              <p:cNvSpPr/>
              <p:nvPr>
                <p:custDataLst>
                  <p:tags r:id="rId23"/>
                </p:custDataLst>
              </p:nvPr>
            </p:nvSpPr>
            <p:spPr>
              <a:xfrm>
                <a:off x="6858000" y="1905241"/>
                <a:ext cx="1016000" cy="1016129"/>
              </a:xfrm>
              <a:prstGeom prst="roundRect">
                <a:avLst/>
              </a:prstGeom>
              <a:solidFill>
                <a:srgbClr val="EC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236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137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29</a:t>
                </a:r>
              </a:p>
            </p:txBody>
          </p:sp>
          <p:sp>
            <p:nvSpPr>
              <p:cNvPr id="30" name="TextBox 29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667500" y="292136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Followed Hyperlink</a:t>
                </a:r>
              </a:p>
            </p:txBody>
          </p:sp>
          <p:sp>
            <p:nvSpPr>
              <p:cNvPr id="31" name="Rounded Rectangle 30"/>
              <p:cNvSpPr/>
              <p:nvPr>
                <p:custDataLst>
                  <p:tags r:id="rId25"/>
                </p:custDataLst>
              </p:nvPr>
            </p:nvSpPr>
            <p:spPr>
              <a:xfrm>
                <a:off x="1143000" y="3429434"/>
                <a:ext cx="1016000" cy="1016129"/>
              </a:xfrm>
              <a:prstGeom prst="roundRect">
                <a:avLst/>
              </a:prstGeom>
              <a:solidFill>
                <a:srgbClr val="7FAFDD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127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175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221</a:t>
                </a:r>
              </a:p>
            </p:txBody>
          </p:sp>
          <p:sp>
            <p:nvSpPr>
              <p:cNvPr id="32" name="TextBox 31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952500" y="4445562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Tata Blue 50%</a:t>
                </a:r>
              </a:p>
            </p:txBody>
          </p:sp>
          <p:sp>
            <p:nvSpPr>
              <p:cNvPr id="33" name="Rounded Rectangle 32"/>
              <p:cNvSpPr/>
              <p:nvPr>
                <p:custDataLst>
                  <p:tags r:id="rId27"/>
                </p:custDataLst>
              </p:nvPr>
            </p:nvSpPr>
            <p:spPr>
              <a:xfrm>
                <a:off x="2286000" y="3429434"/>
                <a:ext cx="1016000" cy="1016129"/>
              </a:xfrm>
              <a:prstGeom prst="roundRect">
                <a:avLst/>
              </a:prstGeom>
              <a:solidFill>
                <a:srgbClr val="CBD7EE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203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215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238</a:t>
                </a: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095500" y="4445562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Tata Blue 25%</a:t>
                </a:r>
              </a:p>
            </p:txBody>
          </p:sp>
          <p:sp>
            <p:nvSpPr>
              <p:cNvPr id="35" name="Rounded Rectangle 34"/>
              <p:cNvSpPr/>
              <p:nvPr>
                <p:custDataLst>
                  <p:tags r:id="rId29"/>
                </p:custDataLst>
              </p:nvPr>
            </p:nvSpPr>
            <p:spPr>
              <a:xfrm>
                <a:off x="3429000" y="3429434"/>
                <a:ext cx="1016000" cy="1016129"/>
              </a:xfrm>
              <a:prstGeom prst="roundRect">
                <a:avLst/>
              </a:prstGeom>
              <a:solidFill>
                <a:srgbClr val="B395C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>
                    <a:solidFill>
                      <a:schemeClr val="dk2"/>
                    </a:solidFill>
                  </a:rPr>
                  <a:t>179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>
                    <a:solidFill>
                      <a:schemeClr val="dk2"/>
                    </a:solidFill>
                  </a:rPr>
                  <a:t>149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>
                    <a:solidFill>
                      <a:schemeClr val="dk2"/>
                    </a:solidFill>
                  </a:rPr>
                  <a:t>197</a:t>
                </a:r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238500" y="4445562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Purple 50 %</a:t>
                </a:r>
              </a:p>
            </p:txBody>
          </p:sp>
          <p:sp>
            <p:nvSpPr>
              <p:cNvPr id="37" name="Rounded Rectangle 36"/>
              <p:cNvSpPr/>
              <p:nvPr>
                <p:custDataLst>
                  <p:tags r:id="rId31"/>
                </p:custDataLst>
              </p:nvPr>
            </p:nvSpPr>
            <p:spPr>
              <a:xfrm>
                <a:off x="4572000" y="3429434"/>
                <a:ext cx="1016000" cy="1016129"/>
              </a:xfrm>
              <a:prstGeom prst="roundRect">
                <a:avLst/>
              </a:prstGeom>
              <a:solidFill>
                <a:srgbClr val="D4C3DF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212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195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223</a:t>
                </a:r>
              </a:p>
            </p:txBody>
          </p:sp>
          <p:sp>
            <p:nvSpPr>
              <p:cNvPr id="38" name="TextBox 37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381500" y="4445562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Purple 25 %</a:t>
                </a:r>
              </a:p>
            </p:txBody>
          </p:sp>
          <p:sp>
            <p:nvSpPr>
              <p:cNvPr id="39" name="Rounded Rectangle 38"/>
              <p:cNvSpPr/>
              <p:nvPr>
                <p:custDataLst>
                  <p:tags r:id="rId33"/>
                </p:custDataLst>
              </p:nvPr>
            </p:nvSpPr>
            <p:spPr>
              <a:xfrm>
                <a:off x="5715000" y="3429434"/>
                <a:ext cx="1016000" cy="1016129"/>
              </a:xfrm>
              <a:prstGeom prst="roundRect">
                <a:avLst/>
              </a:prstGeom>
              <a:solidFill>
                <a:srgbClr val="FFF2AB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255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242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171</a:t>
                </a: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524500" y="4445562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Yellow 50 %</a:t>
                </a:r>
              </a:p>
            </p:txBody>
          </p:sp>
          <p:sp>
            <p:nvSpPr>
              <p:cNvPr id="41" name="Rounded Rectangle 40"/>
              <p:cNvSpPr/>
              <p:nvPr>
                <p:custDataLst>
                  <p:tags r:id="rId35"/>
                </p:custDataLst>
              </p:nvPr>
            </p:nvSpPr>
            <p:spPr>
              <a:xfrm>
                <a:off x="6858000" y="3429434"/>
                <a:ext cx="1016000" cy="1016129"/>
              </a:xfrm>
              <a:prstGeom prst="roundRect">
                <a:avLst/>
              </a:prstGeom>
              <a:solidFill>
                <a:srgbClr val="FFF9D5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255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249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213</a:t>
                </a:r>
                <a:endParaRPr lang="en-US" sz="1200" dirty="0"/>
              </a:p>
            </p:txBody>
          </p:sp>
          <p:sp>
            <p:nvSpPr>
              <p:cNvPr id="42" name="TextBox 41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6667500" y="4445562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Yellow 25 %</a:t>
                </a:r>
              </a:p>
            </p:txBody>
          </p:sp>
          <p:sp>
            <p:nvSpPr>
              <p:cNvPr id="43" name="Rounded Rectangle 42"/>
              <p:cNvSpPr/>
              <p:nvPr>
                <p:custDataLst>
                  <p:tags r:id="rId37"/>
                </p:custDataLst>
              </p:nvPr>
            </p:nvSpPr>
            <p:spPr>
              <a:xfrm>
                <a:off x="1143000" y="4826610"/>
                <a:ext cx="1016000" cy="1016129"/>
              </a:xfrm>
              <a:prstGeom prst="roundRect">
                <a:avLst/>
              </a:prstGeom>
              <a:solidFill>
                <a:srgbClr val="E5CDBA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229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205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186</a:t>
                </a:r>
                <a:endParaRPr lang="en-US" sz="1200" dirty="0"/>
              </a:p>
            </p:txBody>
          </p:sp>
          <p:sp>
            <p:nvSpPr>
              <p:cNvPr id="44" name="TextBox 43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952500" y="584273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Brown 50 %</a:t>
                </a:r>
              </a:p>
            </p:txBody>
          </p:sp>
          <p:sp>
            <p:nvSpPr>
              <p:cNvPr id="45" name="Rounded Rectangle 44"/>
              <p:cNvSpPr/>
              <p:nvPr>
                <p:custDataLst>
                  <p:tags r:id="rId39"/>
                </p:custDataLst>
              </p:nvPr>
            </p:nvSpPr>
            <p:spPr>
              <a:xfrm>
                <a:off x="2286000" y="4826610"/>
                <a:ext cx="1016000" cy="1016129"/>
              </a:xfrm>
              <a:prstGeom prst="roundRect">
                <a:avLst/>
              </a:prstGeom>
              <a:solidFill>
                <a:srgbClr val="F8F1EB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248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241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235</a:t>
                </a:r>
              </a:p>
            </p:txBody>
          </p:sp>
          <p:sp>
            <p:nvSpPr>
              <p:cNvPr id="46" name="TextBox 45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95500" y="584273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Brown 25 %</a:t>
                </a:r>
              </a:p>
            </p:txBody>
          </p:sp>
          <p:sp>
            <p:nvSpPr>
              <p:cNvPr id="47" name="Rounded Rectangle 46"/>
              <p:cNvSpPr/>
              <p:nvPr>
                <p:custDataLst>
                  <p:tags r:id="rId41"/>
                </p:custDataLst>
              </p:nvPr>
            </p:nvSpPr>
            <p:spPr>
              <a:xfrm>
                <a:off x="3429000" y="4826610"/>
                <a:ext cx="1016000" cy="1016129"/>
              </a:xfrm>
              <a:prstGeom prst="roundRect">
                <a:avLst/>
              </a:prstGeom>
              <a:solidFill>
                <a:srgbClr val="B4D59A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>
                    <a:solidFill>
                      <a:srgbClr val="7FAFDD"/>
                    </a:solidFill>
                  </a:rPr>
                  <a:t>180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>
                    <a:solidFill>
                      <a:srgbClr val="7FAFDD"/>
                    </a:solidFill>
                  </a:rPr>
                  <a:t>213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>
                    <a:solidFill>
                      <a:srgbClr val="7FAFDD"/>
                    </a:solidFill>
                  </a:rPr>
                  <a:t>154</a:t>
                </a:r>
                <a:endParaRPr lang="en-US" sz="1200" dirty="0">
                  <a:solidFill>
                    <a:srgbClr val="7FAFDD"/>
                  </a:solidFill>
                </a:endParaRPr>
              </a:p>
            </p:txBody>
          </p:sp>
          <p:sp>
            <p:nvSpPr>
              <p:cNvPr id="48" name="TextBox 47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38500" y="584273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Green 50 %</a:t>
                </a:r>
              </a:p>
            </p:txBody>
          </p:sp>
          <p:sp>
            <p:nvSpPr>
              <p:cNvPr id="49" name="Rounded Rectangle 48"/>
              <p:cNvSpPr/>
              <p:nvPr>
                <p:custDataLst>
                  <p:tags r:id="rId43"/>
                </p:custDataLst>
              </p:nvPr>
            </p:nvSpPr>
            <p:spPr>
              <a:xfrm>
                <a:off x="4572000" y="4826610"/>
                <a:ext cx="1016000" cy="1016129"/>
              </a:xfrm>
              <a:prstGeom prst="roundRect">
                <a:avLst/>
              </a:prstGeom>
              <a:solidFill>
                <a:srgbClr val="D6E7C8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214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231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200</a:t>
                </a:r>
                <a:endParaRPr lang="en-US" sz="1200" dirty="0"/>
              </a:p>
            </p:txBody>
          </p:sp>
          <p:sp>
            <p:nvSpPr>
              <p:cNvPr id="50" name="TextBox 49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381500" y="584273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Green 25 %</a:t>
                </a:r>
              </a:p>
            </p:txBody>
          </p:sp>
          <p:sp>
            <p:nvSpPr>
              <p:cNvPr id="51" name="Rounded Rectangle 50"/>
              <p:cNvSpPr/>
              <p:nvPr>
                <p:custDataLst>
                  <p:tags r:id="rId45"/>
                </p:custDataLst>
              </p:nvPr>
            </p:nvSpPr>
            <p:spPr>
              <a:xfrm>
                <a:off x="5715000" y="4826610"/>
                <a:ext cx="1016000" cy="1016129"/>
              </a:xfrm>
              <a:prstGeom prst="roundRect">
                <a:avLst/>
              </a:prstGeom>
              <a:solidFill>
                <a:srgbClr val="F1F0CA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241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240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202</a:t>
                </a:r>
                <a:endParaRPr lang="en-US" sz="1200" dirty="0"/>
              </a:p>
            </p:txBody>
          </p:sp>
          <p:sp>
            <p:nvSpPr>
              <p:cNvPr id="52" name="TextBox 51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24500" y="584273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Light Green 50%</a:t>
                </a:r>
              </a:p>
            </p:txBody>
          </p:sp>
          <p:sp>
            <p:nvSpPr>
              <p:cNvPr id="53" name="Rounded Rectangle 52"/>
              <p:cNvSpPr/>
              <p:nvPr>
                <p:custDataLst>
                  <p:tags r:id="rId47"/>
                </p:custDataLst>
              </p:nvPr>
            </p:nvSpPr>
            <p:spPr>
              <a:xfrm>
                <a:off x="6858000" y="4826610"/>
                <a:ext cx="1016000" cy="1016129"/>
              </a:xfrm>
              <a:prstGeom prst="roundRect">
                <a:avLst/>
              </a:prstGeom>
              <a:solidFill>
                <a:srgbClr val="FBFBF1"/>
              </a:solidFill>
              <a:ln>
                <a:solidFill>
                  <a:prstClr val="black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251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251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hlink"/>
                  </a:buClr>
                  <a:defRPr/>
                </a:pPr>
                <a:r>
                  <a:rPr lang="en-US" sz="1200"/>
                  <a:t>241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6667500" y="5842739"/>
                <a:ext cx="1397000" cy="27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chemeClr val="hlink"/>
                  </a:buClr>
                  <a:defRPr/>
                </a:pPr>
                <a:r>
                  <a:rPr lang="en-US" sz="1200">
                    <a:latin typeface="Calibri" pitchFamily="34" charset="0"/>
                    <a:cs typeface="+mn-cs"/>
                  </a:rPr>
                  <a:t>Light Green 25%</a:t>
                </a:r>
              </a:p>
            </p:txBody>
          </p:sp>
        </p:grp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27000" y="0"/>
              <a:ext cx="2540000" cy="369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hlink"/>
                </a:buClr>
                <a:defRPr/>
              </a:pPr>
              <a:r>
                <a:rPr lang="en-US">
                  <a:solidFill>
                    <a:srgbClr val="000000"/>
                  </a:solidFill>
                  <a:latin typeface="Calibri" pitchFamily="34" charset="0"/>
                  <a:cs typeface="+mn-cs"/>
                </a:rPr>
                <a:t>Title and Content</a:t>
              </a:r>
            </a:p>
          </p:txBody>
        </p: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0" cstate="print"/>
          <a:srcRect l="19609" t="20313" r="5391" b="9277"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" y="3444241"/>
            <a:ext cx="8420100" cy="685800"/>
          </a:xfrm>
        </p:spPr>
        <p:txBody>
          <a:bodyPr>
            <a:normAutofit/>
          </a:bodyPr>
          <a:lstStyle>
            <a:lvl1pPr algn="l">
              <a:defRPr kumimoji="0" lang="en-US" sz="38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4133850"/>
            <a:ext cx="843915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kumimoji="0" lang="en-US" sz="34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 Light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6616" y="911352"/>
            <a:ext cx="8439912" cy="914400"/>
          </a:xfrm>
        </p:spPr>
        <p:txBody>
          <a:bodyPr>
            <a:noAutofit/>
          </a:bodyPr>
          <a:lstStyle>
            <a:lvl1pPr>
              <a:defRPr lang="en-US" sz="2200" b="0" kern="1200" noProof="0" dirty="0" smtClean="0">
                <a:solidFill>
                  <a:srgbClr val="4E84C4"/>
                </a:solidFill>
                <a:latin typeface="Myriad Pro" pitchFamily="34" charset="0"/>
                <a:ea typeface="+mn-ea"/>
                <a:cs typeface="+mn-cs"/>
              </a:defRPr>
            </a:lvl1pPr>
            <a:lvl2pPr>
              <a:defRPr lang="en-US" sz="2200" kern="1200" dirty="0" smtClean="0">
                <a:solidFill>
                  <a:srgbClr val="4E84C4"/>
                </a:solidFill>
                <a:latin typeface="Myriad Pro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8E9E02BE-A48B-4FC0-B628-8297A2E7514E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518A3D1-3EB7-4A3A-9350-7DC5981D30BB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 userDrawn="1"/>
        </p:nvSpPr>
        <p:spPr bwMode="auto">
          <a:xfrm>
            <a:off x="295275" y="3248025"/>
            <a:ext cx="8239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defRPr/>
            </a:pPr>
            <a:r>
              <a:rPr lang="en-US" sz="3000">
                <a:solidFill>
                  <a:schemeClr val="bg1"/>
                </a:solidFill>
                <a:latin typeface="Myriad Pro"/>
                <a:cs typeface="+mn-cs"/>
              </a:rPr>
              <a:t>Thank You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 userDrawn="1"/>
        </p:nvSpPr>
        <p:spPr bwMode="auto">
          <a:xfrm>
            <a:off x="295275" y="3248025"/>
            <a:ext cx="8239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defRPr/>
            </a:pPr>
            <a:r>
              <a:rPr lang="en-US" sz="3000">
                <a:solidFill>
                  <a:schemeClr val="bg1"/>
                </a:solidFill>
                <a:latin typeface="Myriad Pro"/>
                <a:cs typeface="+mn-cs"/>
              </a:rPr>
              <a:t>Thank You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 userDrawn="1"/>
        </p:nvSpPr>
        <p:spPr bwMode="auto">
          <a:xfrm>
            <a:off x="295275" y="3248025"/>
            <a:ext cx="8239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defRPr/>
            </a:pPr>
            <a:r>
              <a:rPr lang="en-US" sz="3000">
                <a:solidFill>
                  <a:schemeClr val="bg1"/>
                </a:solidFill>
                <a:latin typeface="Myriad Pro"/>
                <a:cs typeface="+mn-cs"/>
              </a:rPr>
              <a:t>Thank You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99AABF5-7970-4264-8654-D8803C499A9A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EEF1-FB1C-499D-A793-A85C8DB42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36" y="2712339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36" y="2721864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36" y="2721864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 userDrawn="1"/>
        </p:nvSpPr>
        <p:spPr bwMode="auto">
          <a:xfrm>
            <a:off x="295275" y="3248025"/>
            <a:ext cx="8239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defRPr/>
            </a:pPr>
            <a:r>
              <a:rPr lang="en-US" sz="3000">
                <a:solidFill>
                  <a:schemeClr val="bg1"/>
                </a:solidFill>
                <a:latin typeface="Myriad Pro"/>
                <a:cs typeface="+mn-cs"/>
              </a:rPr>
              <a:t>Thank You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756E05CA-E277-4F3C-89A2-2B46225EDFC1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536700"/>
            <a:ext cx="3535362" cy="132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536700"/>
            <a:ext cx="3535363" cy="132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E5ECE40D-FFFB-4647-B11A-9569D530B28B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7B9516EE-8050-4A1C-A4A0-DFA0B11172F8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A15DC92C-F603-4C02-B43B-0F9634AF2365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52AE14D4-2A2B-4D13-A16F-0903ACD614A8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2F759393-041E-4484-AFB3-CBFA66595B38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9A29374E-631D-44A9-9F85-D5E7378146A9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5"/>
          <p:cNvGrpSpPr>
            <a:grpSpLocks/>
          </p:cNvGrpSpPr>
          <p:nvPr/>
        </p:nvGrpSpPr>
        <p:grpSpPr bwMode="auto">
          <a:xfrm>
            <a:off x="0" y="5113338"/>
            <a:ext cx="9150350" cy="1482725"/>
            <a:chOff x="0" y="3221"/>
            <a:chExt cx="5764" cy="934"/>
          </a:xfrm>
        </p:grpSpPr>
        <p:pic>
          <p:nvPicPr>
            <p:cNvPr id="1031" name="Picture 161" descr="70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l="3949"/>
            <a:stretch>
              <a:fillRect/>
            </a:stretch>
          </p:blipFill>
          <p:spPr bwMode="auto">
            <a:xfrm>
              <a:off x="0" y="3855"/>
              <a:ext cx="57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162" descr="70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l="1717" r="2299"/>
            <a:stretch>
              <a:fillRect/>
            </a:stretch>
          </p:blipFill>
          <p:spPr bwMode="auto">
            <a:xfrm>
              <a:off x="0" y="3704"/>
              <a:ext cx="57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64" descr="70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l="1717" r="2299"/>
            <a:stretch>
              <a:fillRect/>
            </a:stretch>
          </p:blipFill>
          <p:spPr bwMode="auto">
            <a:xfrm>
              <a:off x="0" y="3409"/>
              <a:ext cx="57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53" descr="grad-white-box-2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r="36000"/>
            <a:stretch>
              <a:fillRect/>
            </a:stretch>
          </p:blipFill>
          <p:spPr bwMode="auto">
            <a:xfrm>
              <a:off x="0" y="3789"/>
              <a:ext cx="57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50" descr="grad-white-box-2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 r="36000"/>
            <a:stretch>
              <a:fillRect/>
            </a:stretch>
          </p:blipFill>
          <p:spPr bwMode="auto">
            <a:xfrm>
              <a:off x="0" y="3221"/>
              <a:ext cx="57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63" descr="70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l="3949"/>
            <a:stretch>
              <a:fillRect/>
            </a:stretch>
          </p:blipFill>
          <p:spPr bwMode="auto">
            <a:xfrm>
              <a:off x="0" y="3558"/>
              <a:ext cx="576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5738" y="71438"/>
            <a:ext cx="87534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1536700"/>
            <a:ext cx="7223125" cy="167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0213" y="6405563"/>
            <a:ext cx="6635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defRPr sz="1000" b="0" i="0">
                <a:solidFill>
                  <a:srgbClr val="4E84C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9C632061-4F01-4DEF-BFF2-2193BC0948F1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pic>
        <p:nvPicPr>
          <p:cNvPr id="1030" name="Picture 126" descr="tcs-blue-trans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9863" y="6513513"/>
            <a:ext cx="28432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32" r:id="rId12"/>
    <p:sldLayoutId id="2147484423" r:id="rId13"/>
    <p:sldLayoutId id="2147484424" r:id="rId14"/>
    <p:sldLayoutId id="2147484425" r:id="rId15"/>
    <p:sldLayoutId id="2147484426" r:id="rId16"/>
    <p:sldLayoutId id="2147484433" r:id="rId17"/>
  </p:sldLayoutIdLst>
  <p:hf hdr="0" ftr="0" dt="0"/>
  <p:txStyles>
    <p:titleStyle>
      <a:lvl1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pitchFamily="34" charset="0"/>
        </a:defRPr>
      </a:lvl2pPr>
      <a:lvl3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pitchFamily="34" charset="0"/>
        </a:defRPr>
      </a:lvl3pPr>
      <a:lvl4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pitchFamily="34" charset="0"/>
        </a:defRPr>
      </a:lvl4pPr>
      <a:lvl5pPr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3200" b="1">
          <a:solidFill>
            <a:srgbClr val="4E84C4"/>
          </a:solidFill>
          <a:latin typeface="Arial" pitchFamily="34" charset="0"/>
        </a:defRPr>
      </a:lvl5pPr>
      <a:lvl6pPr marL="457200" algn="l" rtl="0" fontAlgn="base">
        <a:lnSpc>
          <a:spcPct val="115000"/>
        </a:lnSpc>
        <a:spcBef>
          <a:spcPct val="0"/>
        </a:spcBef>
        <a:spcAft>
          <a:spcPct val="0"/>
        </a:spcAft>
        <a:defRPr sz="2200" b="1">
          <a:solidFill>
            <a:srgbClr val="4E84C4"/>
          </a:solidFill>
          <a:latin typeface="Arial" pitchFamily="34" charset="0"/>
        </a:defRPr>
      </a:lvl6pPr>
      <a:lvl7pPr marL="914400" algn="l" rtl="0" fontAlgn="base">
        <a:lnSpc>
          <a:spcPct val="115000"/>
        </a:lnSpc>
        <a:spcBef>
          <a:spcPct val="0"/>
        </a:spcBef>
        <a:spcAft>
          <a:spcPct val="0"/>
        </a:spcAft>
        <a:defRPr sz="2200" b="1">
          <a:solidFill>
            <a:srgbClr val="4E84C4"/>
          </a:solidFill>
          <a:latin typeface="Arial" pitchFamily="34" charset="0"/>
        </a:defRPr>
      </a:lvl7pPr>
      <a:lvl8pPr marL="1371600" algn="l" rtl="0" fontAlgn="base">
        <a:lnSpc>
          <a:spcPct val="115000"/>
        </a:lnSpc>
        <a:spcBef>
          <a:spcPct val="0"/>
        </a:spcBef>
        <a:spcAft>
          <a:spcPct val="0"/>
        </a:spcAft>
        <a:defRPr sz="2200" b="1">
          <a:solidFill>
            <a:srgbClr val="4E84C4"/>
          </a:solidFill>
          <a:latin typeface="Arial" pitchFamily="34" charset="0"/>
        </a:defRPr>
      </a:lvl8pPr>
      <a:lvl9pPr marL="1828800" algn="l" rtl="0" fontAlgn="base">
        <a:lnSpc>
          <a:spcPct val="115000"/>
        </a:lnSpc>
        <a:spcBef>
          <a:spcPct val="0"/>
        </a:spcBef>
        <a:spcAft>
          <a:spcPct val="0"/>
        </a:spcAft>
        <a:defRPr sz="2200" b="1">
          <a:solidFill>
            <a:srgbClr val="4E84C4"/>
          </a:solidFill>
          <a:latin typeface="Arial" pitchFamily="34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457200" indent="-173038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2000">
          <a:solidFill>
            <a:schemeClr val="tx1"/>
          </a:solidFill>
          <a:latin typeface="Arial" charset="0"/>
        </a:defRPr>
      </a:lvl2pPr>
      <a:lvl3pPr marL="741363" indent="-169863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027113" indent="-17145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–"/>
        <a:defRPr sz="1600">
          <a:solidFill>
            <a:schemeClr val="tx1"/>
          </a:solidFill>
          <a:latin typeface="Arial" charset="0"/>
        </a:defRPr>
      </a:lvl4pPr>
      <a:lvl5pPr marL="1314450" indent="-171450" algn="l" rtl="0" eaLnBrk="0" fontAlgn="base" hangingPunct="0">
        <a:spcBef>
          <a:spcPct val="20000"/>
        </a:spcBef>
        <a:spcAft>
          <a:spcPct val="0"/>
        </a:spcAft>
        <a:buClr>
          <a:srgbClr val="4E84C4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1771650" indent="-17145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1200">
          <a:solidFill>
            <a:schemeClr val="tx1"/>
          </a:solidFill>
          <a:latin typeface="+mn-lt"/>
        </a:defRPr>
      </a:lvl7pPr>
      <a:lvl8pPr marL="2686050" indent="-17145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1200">
          <a:solidFill>
            <a:schemeClr val="tx1"/>
          </a:solidFill>
          <a:latin typeface="+mn-lt"/>
        </a:defRPr>
      </a:lvl8pPr>
      <a:lvl9pPr marL="3143250" indent="-171450" algn="l" rtl="0" fontAlgn="base">
        <a:spcBef>
          <a:spcPct val="20000"/>
        </a:spcBef>
        <a:spcAft>
          <a:spcPct val="0"/>
        </a:spcAft>
        <a:buClr>
          <a:srgbClr val="4E84C4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8" cstate="print"/>
          <a:srcRect l="19376" t="20410" r="5469" b="9375"/>
          <a:stretch>
            <a:fillRect/>
          </a:stretch>
        </p:blipFill>
        <p:spPr bwMode="auto">
          <a:xfrm>
            <a:off x="-28575" y="0"/>
            <a:ext cx="91630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279525" y="66675"/>
            <a:ext cx="746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125" y="904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2D5C0520-04CF-48EC-932A-70900574E98C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27" r:id="rId2"/>
    <p:sldLayoutId id="2147484435" r:id="rId3"/>
    <p:sldLayoutId id="2147484436" r:id="rId4"/>
    <p:sldLayoutId id="2147484437" r:id="rId5"/>
    <p:sldLayoutId id="214748443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800" kern="1200" dirty="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Myriad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Myriad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Myriad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200" kern="1200" dirty="0">
          <a:solidFill>
            <a:srgbClr val="4E84C4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lang="en-US" sz="2200" kern="1200" dirty="0">
          <a:solidFill>
            <a:srgbClr val="4E84C4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•"/>
        <a:defRPr lang="en-US" sz="2200" kern="1200" dirty="0">
          <a:solidFill>
            <a:srgbClr val="4E84C4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 l="19609" t="20410" r="5469" b="9277"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56" descr="tata-trans-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28625"/>
            <a:ext cx="466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63538" y="27130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kern="1200" dirty="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 l="19609" t="20410" r="5391" b="8757"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56" descr="tata-trans-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28625"/>
            <a:ext cx="466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363538" y="27130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kern="1200" dirty="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 l="19531" t="20410" r="5391" b="9375"/>
          <a:stretch>
            <a:fillRect/>
          </a:stretch>
        </p:blipFill>
        <p:spPr bwMode="auto">
          <a:xfrm>
            <a:off x="-9525" y="0"/>
            <a:ext cx="91535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56" descr="tata-trans-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28625"/>
            <a:ext cx="466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363538" y="27130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kern="1200" dirty="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l="19609" t="20410" r="5391" b="9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95275" y="3248025"/>
            <a:ext cx="8239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defRPr/>
            </a:pPr>
            <a:r>
              <a:rPr lang="en-US" sz="3000">
                <a:solidFill>
                  <a:schemeClr val="bg1"/>
                </a:solidFill>
                <a:latin typeface="Myriad Pro"/>
                <a:cs typeface="+mn-cs"/>
              </a:rPr>
              <a:t>Thank You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kern="1200" dirty="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3" Type="http://schemas.openxmlformats.org/officeDocument/2006/relationships/image" Target="../media/image18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svg"/><Relationship Id="rId10" Type="http://schemas.openxmlformats.org/officeDocument/2006/relationships/image" Target="../media/image33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200" y="4775200"/>
            <a:ext cx="8940800" cy="889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r>
              <a:rPr sz="2400" dirty="0"/>
              <a:t/>
            </a:r>
            <a:br>
              <a:rPr sz="2400" dirty="0"/>
            </a:br>
            <a:r>
              <a:rPr sz="2400" dirty="0"/>
              <a:t/>
            </a:r>
            <a:br>
              <a:rPr sz="2400" dirty="0"/>
            </a:br>
            <a:endParaRPr sz="2400" dirty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2725630"/>
            <a:ext cx="91822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Migrating a Recommendation System to Cloud 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Using ML Workflow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Dheeraj Chahal, Ravi Ojha, </a:t>
            </a:r>
            <a:r>
              <a:rPr lang="en-US" sz="2000" dirty="0">
                <a:solidFill>
                  <a:schemeClr val="bg1"/>
                </a:solidFill>
              </a:rPr>
              <a:t>Sharod Roy Choudhury,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+mn-cs"/>
              </a:rPr>
              <a:t>Manoj Nambiar    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 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+mn-cs"/>
              </a:rPr>
              <a:t>TCS Research   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              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+mn-cs"/>
            </a:endParaRPr>
          </a:p>
          <a:p>
            <a:pPr algn="ctr">
              <a:buClr>
                <a:schemeClr val="hlink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ICPE 2020 Virtual Conference       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+mn-cs"/>
            </a:endParaRPr>
          </a:p>
          <a:p>
            <a:pPr algn="ctr">
              <a:buClr>
                <a:schemeClr val="hlink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+mn-cs"/>
              </a:rPr>
              <a:t>April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20 - 24,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+mn-cs"/>
              </a:rPr>
              <a:t>2020</a:t>
            </a:r>
          </a:p>
          <a:p>
            <a:pPr>
              <a:buClr>
                <a:schemeClr val="hlink"/>
              </a:buClr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+mn-cs"/>
              </a:rPr>
              <a:t>					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32"/>
            <a:ext cx="8229600" cy="8355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iPrescribe vs Sagemaker workload</a:t>
            </a:r>
          </a:p>
        </p:txBody>
      </p:sp>
      <p:sp>
        <p:nvSpPr>
          <p:cNvPr id="4" name="Oval 3"/>
          <p:cNvSpPr/>
          <p:nvPr/>
        </p:nvSpPr>
        <p:spPr>
          <a:xfrm>
            <a:off x="141867" y="2380610"/>
            <a:ext cx="977463" cy="599089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420" y="2548771"/>
            <a:ext cx="961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Producers</a:t>
            </a:r>
          </a:p>
        </p:txBody>
      </p:sp>
      <p:sp>
        <p:nvSpPr>
          <p:cNvPr id="6" name="Oval 5"/>
          <p:cNvSpPr/>
          <p:nvPr/>
        </p:nvSpPr>
        <p:spPr>
          <a:xfrm>
            <a:off x="1529593" y="2343818"/>
            <a:ext cx="977463" cy="599089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7" name="TextBox 6"/>
          <p:cNvSpPr txBox="1"/>
          <p:nvPr/>
        </p:nvSpPr>
        <p:spPr>
          <a:xfrm>
            <a:off x="1629426" y="2511979"/>
            <a:ext cx="819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Producers</a:t>
            </a:r>
          </a:p>
        </p:txBody>
      </p:sp>
      <p:sp>
        <p:nvSpPr>
          <p:cNvPr id="8" name="Oval 7"/>
          <p:cNvSpPr/>
          <p:nvPr/>
        </p:nvSpPr>
        <p:spPr>
          <a:xfrm>
            <a:off x="2937695" y="2322792"/>
            <a:ext cx="977463" cy="599089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9" name="TextBox 8"/>
          <p:cNvSpPr txBox="1"/>
          <p:nvPr/>
        </p:nvSpPr>
        <p:spPr>
          <a:xfrm>
            <a:off x="3026975" y="2490953"/>
            <a:ext cx="882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3225" y="3673423"/>
            <a:ext cx="2333297" cy="677884"/>
          </a:xfrm>
          <a:prstGeom prst="roundRect">
            <a:avLst/>
          </a:prstGeom>
          <a:solidFill>
            <a:srgbClr val="D7E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" name="TextBox 10"/>
          <p:cNvSpPr txBox="1"/>
          <p:nvPr/>
        </p:nvSpPr>
        <p:spPr>
          <a:xfrm>
            <a:off x="1513483" y="3941440"/>
            <a:ext cx="122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HAPROXY</a:t>
            </a:r>
          </a:p>
        </p:txBody>
      </p:sp>
      <p:cxnSp>
        <p:nvCxnSpPr>
          <p:cNvPr id="15" name="Elbow Connector 14"/>
          <p:cNvCxnSpPr>
            <a:stCxn id="4" idx="4"/>
          </p:cNvCxnSpPr>
          <p:nvPr/>
        </p:nvCxnSpPr>
        <p:spPr>
          <a:xfrm rot="16200000" flipH="1">
            <a:off x="614839" y="2995459"/>
            <a:ext cx="630629" cy="5991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4"/>
          </p:cNvCxnSpPr>
          <p:nvPr/>
        </p:nvCxnSpPr>
        <p:spPr>
          <a:xfrm rot="5400000">
            <a:off x="2811533" y="2979669"/>
            <a:ext cx="672682" cy="55710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</p:cNvCxnSpPr>
          <p:nvPr/>
        </p:nvCxnSpPr>
        <p:spPr>
          <a:xfrm rot="16200000" flipH="1">
            <a:off x="1702999" y="3258232"/>
            <a:ext cx="651659" cy="21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94267" y="5118634"/>
            <a:ext cx="977463" cy="599089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5820" y="5286795"/>
            <a:ext cx="961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Consumers</a:t>
            </a:r>
          </a:p>
        </p:txBody>
      </p:sp>
      <p:sp>
        <p:nvSpPr>
          <p:cNvPr id="25" name="Oval 24"/>
          <p:cNvSpPr/>
          <p:nvPr/>
        </p:nvSpPr>
        <p:spPr>
          <a:xfrm>
            <a:off x="1597585" y="5081842"/>
            <a:ext cx="977463" cy="599089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6" name="TextBox 25"/>
          <p:cNvSpPr txBox="1"/>
          <p:nvPr/>
        </p:nvSpPr>
        <p:spPr>
          <a:xfrm>
            <a:off x="1623846" y="5250003"/>
            <a:ext cx="893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Consumers</a:t>
            </a:r>
          </a:p>
        </p:txBody>
      </p:sp>
      <p:sp>
        <p:nvSpPr>
          <p:cNvPr id="27" name="Oval 26"/>
          <p:cNvSpPr/>
          <p:nvPr/>
        </p:nvSpPr>
        <p:spPr>
          <a:xfrm>
            <a:off x="2900903" y="5060816"/>
            <a:ext cx="977463" cy="599089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8" name="TextBox 27"/>
          <p:cNvSpPr txBox="1"/>
          <p:nvPr/>
        </p:nvSpPr>
        <p:spPr>
          <a:xfrm>
            <a:off x="2974417" y="5228977"/>
            <a:ext cx="882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Consumers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61238" y="3689156"/>
            <a:ext cx="1718442" cy="9459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50880" y="4240949"/>
            <a:ext cx="141890" cy="788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13196" y="4267221"/>
            <a:ext cx="141890" cy="788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91278" y="4246195"/>
            <a:ext cx="141890" cy="788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58854" y="4246195"/>
            <a:ext cx="141890" cy="788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0" idx="2"/>
            <a:endCxn id="23" idx="0"/>
          </p:cNvCxnSpPr>
          <p:nvPr/>
        </p:nvCxnSpPr>
        <p:spPr>
          <a:xfrm rot="5400000">
            <a:off x="602983" y="4499792"/>
            <a:ext cx="798858" cy="43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2"/>
            <a:endCxn id="25" idx="0"/>
          </p:cNvCxnSpPr>
          <p:nvPr/>
        </p:nvCxnSpPr>
        <p:spPr>
          <a:xfrm rot="16200000" flipH="1">
            <a:off x="1567332" y="4562857"/>
            <a:ext cx="735794" cy="302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2"/>
            <a:endCxn id="27" idx="0"/>
          </p:cNvCxnSpPr>
          <p:nvPr/>
        </p:nvCxnSpPr>
        <p:spPr>
          <a:xfrm rot="16200000" flipH="1">
            <a:off x="2508032" y="4179213"/>
            <a:ext cx="735794" cy="1027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913705" y="2454180"/>
            <a:ext cx="977463" cy="599089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945258" y="2622341"/>
            <a:ext cx="961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Producers</a:t>
            </a:r>
          </a:p>
        </p:txBody>
      </p:sp>
      <p:sp>
        <p:nvSpPr>
          <p:cNvPr id="46" name="Oval 45"/>
          <p:cNvSpPr/>
          <p:nvPr/>
        </p:nvSpPr>
        <p:spPr>
          <a:xfrm>
            <a:off x="6217023" y="2417388"/>
            <a:ext cx="977463" cy="599089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7" name="TextBox 46"/>
          <p:cNvSpPr txBox="1"/>
          <p:nvPr/>
        </p:nvSpPr>
        <p:spPr>
          <a:xfrm>
            <a:off x="6316856" y="2585549"/>
            <a:ext cx="819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Producers</a:t>
            </a:r>
          </a:p>
        </p:txBody>
      </p:sp>
      <p:sp>
        <p:nvSpPr>
          <p:cNvPr id="48" name="Oval 47"/>
          <p:cNvSpPr/>
          <p:nvPr/>
        </p:nvSpPr>
        <p:spPr>
          <a:xfrm>
            <a:off x="7709533" y="2396362"/>
            <a:ext cx="977463" cy="599089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9" name="TextBox 48"/>
          <p:cNvSpPr txBox="1"/>
          <p:nvPr/>
        </p:nvSpPr>
        <p:spPr>
          <a:xfrm>
            <a:off x="7798813" y="2564523"/>
            <a:ext cx="882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Producers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749297" y="4046547"/>
            <a:ext cx="2333297" cy="608852"/>
          </a:xfrm>
          <a:prstGeom prst="roundRect">
            <a:avLst/>
          </a:prstGeom>
          <a:solidFill>
            <a:srgbClr val="D7E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1" name="TextBox 50"/>
          <p:cNvSpPr txBox="1"/>
          <p:nvPr/>
        </p:nvSpPr>
        <p:spPr>
          <a:xfrm>
            <a:off x="6316853" y="4251500"/>
            <a:ext cx="1229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NGINX</a:t>
            </a:r>
          </a:p>
        </p:txBody>
      </p:sp>
      <p:cxnSp>
        <p:nvCxnSpPr>
          <p:cNvPr id="52" name="Elbow Connector 51"/>
          <p:cNvCxnSpPr>
            <a:stCxn id="44" idx="4"/>
          </p:cNvCxnSpPr>
          <p:nvPr/>
        </p:nvCxnSpPr>
        <p:spPr>
          <a:xfrm rot="16200000" flipH="1">
            <a:off x="5315673" y="3140032"/>
            <a:ext cx="809286" cy="6357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8" idx="4"/>
          </p:cNvCxnSpPr>
          <p:nvPr/>
        </p:nvCxnSpPr>
        <p:spPr>
          <a:xfrm rot="5400000">
            <a:off x="7496603" y="3160889"/>
            <a:ext cx="867101" cy="5362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4"/>
          </p:cNvCxnSpPr>
          <p:nvPr/>
        </p:nvCxnSpPr>
        <p:spPr>
          <a:xfrm rot="5400000">
            <a:off x="6248482" y="3468340"/>
            <a:ext cx="909137" cy="5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066105" y="5523290"/>
            <a:ext cx="977463" cy="538081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097658" y="5691451"/>
            <a:ext cx="961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Consumers</a:t>
            </a:r>
          </a:p>
        </p:txBody>
      </p:sp>
      <p:sp>
        <p:nvSpPr>
          <p:cNvPr id="57" name="Oval 56"/>
          <p:cNvSpPr/>
          <p:nvPr/>
        </p:nvSpPr>
        <p:spPr>
          <a:xfrm>
            <a:off x="6369423" y="5486498"/>
            <a:ext cx="977463" cy="538081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58" name="TextBox 57"/>
          <p:cNvSpPr txBox="1"/>
          <p:nvPr/>
        </p:nvSpPr>
        <p:spPr>
          <a:xfrm>
            <a:off x="6395684" y="5654659"/>
            <a:ext cx="893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Consumers</a:t>
            </a:r>
          </a:p>
        </p:txBody>
      </p:sp>
      <p:sp>
        <p:nvSpPr>
          <p:cNvPr id="59" name="Oval 58"/>
          <p:cNvSpPr/>
          <p:nvPr/>
        </p:nvSpPr>
        <p:spPr>
          <a:xfrm>
            <a:off x="7861933" y="5465472"/>
            <a:ext cx="977463" cy="538081"/>
          </a:xfrm>
          <a:prstGeom prst="ellipse">
            <a:avLst/>
          </a:prstGeom>
          <a:solidFill>
            <a:srgbClr val="E1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60" name="TextBox 59"/>
          <p:cNvSpPr txBox="1"/>
          <p:nvPr/>
        </p:nvSpPr>
        <p:spPr>
          <a:xfrm>
            <a:off x="7951213" y="5633633"/>
            <a:ext cx="882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Consumers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033076" y="4062281"/>
            <a:ext cx="1718442" cy="849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22718" y="4614074"/>
            <a:ext cx="141890" cy="70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485034" y="4640346"/>
            <a:ext cx="141890" cy="70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63116" y="4619320"/>
            <a:ext cx="141890" cy="70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630692" y="4619320"/>
            <a:ext cx="141890" cy="70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2" idx="2"/>
            <a:endCxn id="55" idx="0"/>
          </p:cNvCxnSpPr>
          <p:nvPr/>
        </p:nvCxnSpPr>
        <p:spPr>
          <a:xfrm rot="5400000">
            <a:off x="5355042" y="4884669"/>
            <a:ext cx="838416" cy="43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2"/>
            <a:endCxn id="57" idx="0"/>
          </p:cNvCxnSpPr>
          <p:nvPr/>
        </p:nvCxnSpPr>
        <p:spPr>
          <a:xfrm rot="16200000" flipH="1">
            <a:off x="6319391" y="4947734"/>
            <a:ext cx="775352" cy="302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59" idx="0"/>
          </p:cNvCxnSpPr>
          <p:nvPr/>
        </p:nvCxnSpPr>
        <p:spPr>
          <a:xfrm rot="16200000" flipH="1">
            <a:off x="7354687" y="4469494"/>
            <a:ext cx="775352" cy="1216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15310" y="1403136"/>
            <a:ext cx="630621" cy="693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94140" y="1592323"/>
            <a:ext cx="48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02862" y="1413642"/>
            <a:ext cx="888087" cy="693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513487" y="1492470"/>
            <a:ext cx="1072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  File       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00632" y="1397876"/>
            <a:ext cx="630621" cy="693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179462" y="1587063"/>
            <a:ext cx="48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File</a:t>
            </a:r>
          </a:p>
        </p:txBody>
      </p:sp>
      <p:cxnSp>
        <p:nvCxnSpPr>
          <p:cNvPr id="76" name="Straight Arrow Connector 75"/>
          <p:cNvCxnSpPr>
            <a:stCxn id="69" idx="2"/>
            <a:endCxn id="4" idx="0"/>
          </p:cNvCxnSpPr>
          <p:nvPr/>
        </p:nvCxnSpPr>
        <p:spPr>
          <a:xfrm rot="5400000">
            <a:off x="488715" y="2238703"/>
            <a:ext cx="283791" cy="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cxnSpLocks/>
            <a:stCxn id="71" idx="2"/>
            <a:endCxn id="6" idx="0"/>
          </p:cNvCxnSpPr>
          <p:nvPr/>
        </p:nvCxnSpPr>
        <p:spPr>
          <a:xfrm flipH="1">
            <a:off x="2018325" y="2107325"/>
            <a:ext cx="28581" cy="236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3" idx="2"/>
            <a:endCxn id="8" idx="0"/>
          </p:cNvCxnSpPr>
          <p:nvPr/>
        </p:nvCxnSpPr>
        <p:spPr>
          <a:xfrm rot="16200000" flipH="1">
            <a:off x="3305569" y="2201933"/>
            <a:ext cx="231233" cy="10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4981904" y="1497723"/>
            <a:ext cx="3531476" cy="5675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202621" y="157656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File (Batch) </a:t>
            </a:r>
          </a:p>
        </p:txBody>
      </p:sp>
      <p:cxnSp>
        <p:nvCxnSpPr>
          <p:cNvPr id="84" name="Straight Arrow Connector 83"/>
          <p:cNvCxnSpPr>
            <a:stCxn id="81" idx="2"/>
            <a:endCxn id="44" idx="0"/>
          </p:cNvCxnSpPr>
          <p:nvPr/>
        </p:nvCxnSpPr>
        <p:spPr>
          <a:xfrm rot="5400000">
            <a:off x="5880594" y="1587132"/>
            <a:ext cx="388892" cy="1345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1" idx="2"/>
            <a:endCxn id="46" idx="0"/>
          </p:cNvCxnSpPr>
          <p:nvPr/>
        </p:nvCxnSpPr>
        <p:spPr>
          <a:xfrm rot="5400000">
            <a:off x="6550649" y="2220395"/>
            <a:ext cx="352100" cy="41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1" idx="2"/>
            <a:endCxn id="48" idx="0"/>
          </p:cNvCxnSpPr>
          <p:nvPr/>
        </p:nvCxnSpPr>
        <p:spPr>
          <a:xfrm rot="16200000" flipH="1">
            <a:off x="7307416" y="1505513"/>
            <a:ext cx="331074" cy="1450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1387366" y="3783722"/>
            <a:ext cx="6038193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6029" y="756742"/>
            <a:ext cx="29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Native iPrescribe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13891" y="719952"/>
            <a:ext cx="349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Sagemaker implementation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8824" y="1261241"/>
            <a:ext cx="3878317" cy="4556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771696" y="3957154"/>
            <a:ext cx="4162097" cy="2317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745420" y="1213944"/>
            <a:ext cx="4309241" cy="2017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804042" y="5896303"/>
            <a:ext cx="28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CLIENT + SERVER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211613" y="6385034"/>
            <a:ext cx="244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Machine - 2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472098" y="3321328"/>
            <a:ext cx="247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Machine -1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 workflow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 flipV="1">
            <a:off x="0" y="6511223"/>
            <a:ext cx="9144001" cy="39413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None/>
            </a:pP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008" y="1355834"/>
            <a:ext cx="2002222" cy="42566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89116" y="1513480"/>
            <a:ext cx="1844566" cy="405173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6136" y="867096"/>
            <a:ext cx="83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3257" y="2879848"/>
            <a:ext cx="1450427" cy="819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31006" y="2900846"/>
            <a:ext cx="1592317" cy="6463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72897" y="2885101"/>
            <a:ext cx="111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job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57278" y="3873078"/>
            <a:ext cx="1592317" cy="6463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99168" y="3983461"/>
            <a:ext cx="128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Endpoint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022" y="2990203"/>
            <a:ext cx="130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model </a:t>
            </a:r>
          </a:p>
        </p:txBody>
      </p:sp>
      <p:cxnSp>
        <p:nvCxnSpPr>
          <p:cNvPr id="26" name="Straight Arrow Connector 25"/>
          <p:cNvCxnSpPr>
            <a:stCxn id="15" idx="1"/>
          </p:cNvCxnSpPr>
          <p:nvPr/>
        </p:nvCxnSpPr>
        <p:spPr>
          <a:xfrm rot="10800000" flipV="1">
            <a:off x="2065216" y="3224039"/>
            <a:ext cx="1765791" cy="78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stCxn id="14" idx="2"/>
            <a:endCxn id="18" idx="1"/>
          </p:cNvCxnSpPr>
          <p:nvPr/>
        </p:nvCxnSpPr>
        <p:spPr>
          <a:xfrm rot="16200000" flipH="1">
            <a:off x="2334566" y="2673558"/>
            <a:ext cx="496617" cy="2548807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263439" y="1340071"/>
            <a:ext cx="2837792" cy="436704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58000" y="8197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Jupyter Notebook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47468" y="1334808"/>
            <a:ext cx="2002222" cy="42566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99582" y="3941370"/>
            <a:ext cx="1660636" cy="945931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99726" y="2795714"/>
            <a:ext cx="1634368" cy="99322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147109" y="3016475"/>
            <a:ext cx="147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  request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62573" y="4083303"/>
            <a:ext cx="147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  result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5449596" y="3326523"/>
            <a:ext cx="1597591" cy="8697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107306" y="2130988"/>
            <a:ext cx="1692184" cy="9748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62163" y="83027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Sagemaker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89531" y="1466193"/>
            <a:ext cx="192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Batch transform job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http request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88361" y="1755241"/>
            <a:ext cx="1450427" cy="819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51422" y="1818259"/>
            <a:ext cx="130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data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601995" y="4348671"/>
            <a:ext cx="1749987" cy="2180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67903" y="5864769"/>
            <a:ext cx="165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VM-1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14952" y="5849007"/>
            <a:ext cx="165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VM-2</a:t>
            </a:r>
          </a:p>
        </p:txBody>
      </p:sp>
    </p:spTree>
    <p:extLst>
      <p:ext uri="{BB962C8B-B14F-4D97-AF65-F5344CB8AC3E}">
        <p14:creationId xmlns:p14="http://schemas.microsoft.com/office/powerpoint/2010/main" val="92563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65" y="66675"/>
            <a:ext cx="7467600" cy="563563"/>
          </a:xfrm>
        </p:spPr>
        <p:txBody>
          <a:bodyPr/>
          <a:lstStyle/>
          <a:p>
            <a:r>
              <a:rPr sz="3600" b="1" dirty="0">
                <a:latin typeface="Times New Roman" pitchFamily="18" charset="0"/>
                <a:cs typeface="Times New Roman" pitchFamily="18" charset="0"/>
              </a:rPr>
              <a:t>Inferenc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8E9E02BE-A48B-4FC0-B628-8297A2E7514E}" type="slidenum">
              <a:rPr lang="en-US" smtClean="0"/>
              <a:pPr>
                <a:defRPr/>
              </a:pPr>
              <a:t>11</a:t>
            </a:fld>
            <a:r>
              <a:rPr lang="en-US"/>
              <a:t> 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183" y="1597883"/>
            <a:ext cx="1678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/>
          </a:p>
        </p:txBody>
      </p:sp>
      <p:sp>
        <p:nvSpPr>
          <p:cNvPr id="36" name="Can 35"/>
          <p:cNvSpPr/>
          <p:nvPr/>
        </p:nvSpPr>
        <p:spPr>
          <a:xfrm>
            <a:off x="3200390" y="835572"/>
            <a:ext cx="1781504" cy="1954924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1949672" y="4014957"/>
            <a:ext cx="825062" cy="104577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5538965" y="4067511"/>
            <a:ext cx="825062" cy="108782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-Right Arrow 38"/>
          <p:cNvSpPr/>
          <p:nvPr/>
        </p:nvSpPr>
        <p:spPr>
          <a:xfrm rot="18673773">
            <a:off x="2317520" y="3121573"/>
            <a:ext cx="1324304" cy="4887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-Right Arrow 40"/>
          <p:cNvSpPr/>
          <p:nvPr/>
        </p:nvSpPr>
        <p:spPr>
          <a:xfrm rot="13746590">
            <a:off x="4440599" y="3147848"/>
            <a:ext cx="1324304" cy="4887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99534" y="2695903"/>
            <a:ext cx="23332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 Request /invocations</a:t>
            </a:r>
          </a:p>
          <a:p>
            <a:pPr algn="ctr"/>
            <a:r>
              <a:rPr lang="en-US" sz="1600" dirty="0"/>
              <a:t>CLI</a:t>
            </a:r>
            <a:r>
              <a:rPr lang="en-US" sz="1600" dirty="0" smtClean="0"/>
              <a:t>, java </a:t>
            </a:r>
            <a:r>
              <a:rPr lang="en-US" sz="1600" dirty="0"/>
              <a:t>, Python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28429" y="2737944"/>
            <a:ext cx="2701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Batch job</a:t>
            </a:r>
          </a:p>
          <a:p>
            <a:pPr algn="ctr"/>
            <a:r>
              <a:rPr lang="en-US" sz="1600" dirty="0"/>
              <a:t>Multiple inferences</a:t>
            </a:r>
          </a:p>
          <a:p>
            <a:pPr algn="ctr"/>
            <a:r>
              <a:rPr lang="en-US" sz="1600" dirty="0"/>
              <a:t>Python/java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00390" y="1466193"/>
            <a:ext cx="171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Deployed Model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87601" y="5428592"/>
            <a:ext cx="27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request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950039" y="5350816"/>
            <a:ext cx="27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request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Experimental Setup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6096823-7EC2-407F-890D-998050C0B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well know benchmarks used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PAKDD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InstaCart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On-premise and AWS deployment of iPrescribe</a:t>
            </a:r>
          </a:p>
          <a:p>
            <a:pPr marL="0" indent="0">
              <a:buNone/>
            </a:pP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c-family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m-family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instances of AWS for cloud experiments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Load generated using HTTP requests and Batch jobs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mode requests were read from files.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12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9791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On-Premise vs AWS Sagemaker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13</a:t>
            </a:fld>
            <a:r>
              <a:rPr lang="en-US"/>
              <a:t> -</a:t>
            </a:r>
          </a:p>
        </p:txBody>
      </p:sp>
      <p:pic>
        <p:nvPicPr>
          <p:cNvPr id="21" name="Picture 2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EEEA8FAD-C5D0-44A1-9860-C674A7ED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8" y="2183393"/>
            <a:ext cx="4867421" cy="3046888"/>
          </a:xfrm>
          <a:prstGeom prst="rect">
            <a:avLst/>
          </a:prstGeom>
        </p:spPr>
      </p:pic>
      <p:pic>
        <p:nvPicPr>
          <p:cNvPr id="23" name="Picture 22" descr="A close up of a map&#10;&#10;Description automatically generated">
            <a:extLst>
              <a:ext uri="{FF2B5EF4-FFF2-40B4-BE49-F238E27FC236}">
                <a16:creationId xmlns:a16="http://schemas.microsoft.com/office/drawing/2014/main" xmlns="" id="{F793FDC1-2A1A-4BBE-8108-224DC892E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83393"/>
            <a:ext cx="3938952" cy="3046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709DEC-03E0-45D7-9D05-C21F08C09EF6}"/>
              </a:ext>
            </a:extLst>
          </p:cNvPr>
          <p:cNvSpPr txBox="1"/>
          <p:nvPr/>
        </p:nvSpPr>
        <p:spPr>
          <a:xfrm>
            <a:off x="3052692" y="844060"/>
            <a:ext cx="28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Throughput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51074B-77F0-4296-AB93-E08D570FC5A6}"/>
              </a:ext>
            </a:extLst>
          </p:cNvPr>
          <p:cNvSpPr txBox="1"/>
          <p:nvPr/>
        </p:nvSpPr>
        <p:spPr>
          <a:xfrm>
            <a:off x="1589649" y="1519311"/>
            <a:ext cx="146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Instacart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9719A0-FF6F-496B-A81C-4337EB7AD428}"/>
              </a:ext>
            </a:extLst>
          </p:cNvPr>
          <p:cNvSpPr txBox="1"/>
          <p:nvPr/>
        </p:nvSpPr>
        <p:spPr>
          <a:xfrm>
            <a:off x="6356252" y="1485913"/>
            <a:ext cx="146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PAKDD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EEF634-D0C3-444F-86BB-6268A29394F9}"/>
              </a:ext>
            </a:extLst>
          </p:cNvPr>
          <p:cNvSpPr txBox="1"/>
          <p:nvPr/>
        </p:nvSpPr>
        <p:spPr>
          <a:xfrm>
            <a:off x="126610" y="5500468"/>
            <a:ext cx="88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Better throughput  observed in AWS Sagemaker due to optimization and scaling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24680" y="66675"/>
            <a:ext cx="7467600" cy="563563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No. of instances vs throughput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14</a:t>
            </a:fld>
            <a:r>
              <a:rPr lang="en-US"/>
              <a:t> -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131A4BE-DD5E-4B49-95E5-6EF6F527B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98" y="1626357"/>
            <a:ext cx="4384284" cy="2736752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A9A9464-5A01-42ED-9BC8-0FC32A160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" y="1643610"/>
            <a:ext cx="4327347" cy="2698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8C84AE-1C72-42AC-AE78-2BB5AC835957}"/>
              </a:ext>
            </a:extLst>
          </p:cNvPr>
          <p:cNvSpPr txBox="1"/>
          <p:nvPr/>
        </p:nvSpPr>
        <p:spPr>
          <a:xfrm>
            <a:off x="6820487" y="1038872"/>
            <a:ext cx="146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PAKDD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2A0B2E-AC22-4106-83DF-A1B69FAB0E26}"/>
              </a:ext>
            </a:extLst>
          </p:cNvPr>
          <p:cNvSpPr txBox="1"/>
          <p:nvPr/>
        </p:nvSpPr>
        <p:spPr>
          <a:xfrm>
            <a:off x="1742049" y="1052941"/>
            <a:ext cx="146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Instacart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CE49CE-4F40-4741-8888-B95A6C9972D9}"/>
              </a:ext>
            </a:extLst>
          </p:cNvPr>
          <p:cNvSpPr txBox="1"/>
          <p:nvPr/>
        </p:nvSpPr>
        <p:spPr>
          <a:xfrm>
            <a:off x="661394" y="4863009"/>
            <a:ext cx="8318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Throughput of the recommendation system increases as we increase the number of instances while keeping the total number of cores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3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Throughput and cost per inference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15</a:t>
            </a:fld>
            <a:r>
              <a:rPr lang="en-US"/>
              <a:t> -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17FC010-FBD0-498E-A752-6EE05A231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6" y="1623390"/>
            <a:ext cx="4168336" cy="3720039"/>
          </a:xfrm>
          <a:prstGeom prst="rect">
            <a:avLst/>
          </a:prstGeom>
        </p:spPr>
      </p:pic>
      <p:pic>
        <p:nvPicPr>
          <p:cNvPr id="8" name="Picture 7" descr="A picture containing animal&#10;&#10;Description automatically generated">
            <a:extLst>
              <a:ext uri="{FF2B5EF4-FFF2-40B4-BE49-F238E27FC236}">
                <a16:creationId xmlns:a16="http://schemas.microsoft.com/office/drawing/2014/main" xmlns="" id="{958E5821-ACAE-49E5-8424-3D326F694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" y="1747801"/>
            <a:ext cx="4709744" cy="3485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B87DA2-DCC9-4730-B1B3-693047D69106}"/>
              </a:ext>
            </a:extLst>
          </p:cNvPr>
          <p:cNvSpPr txBox="1"/>
          <p:nvPr/>
        </p:nvSpPr>
        <p:spPr>
          <a:xfrm>
            <a:off x="28135" y="5486400"/>
            <a:ext cx="47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Throughput on difference instance types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BCDC73-B395-4F34-8493-A2BE3AC87B08}"/>
              </a:ext>
            </a:extLst>
          </p:cNvPr>
          <p:cNvSpPr txBox="1"/>
          <p:nvPr/>
        </p:nvSpPr>
        <p:spPr>
          <a:xfrm>
            <a:off x="5106571" y="5486400"/>
            <a:ext cx="400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per inference on different instance types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3E5818-C895-4578-A041-E477F73A5D13}"/>
              </a:ext>
            </a:extLst>
          </p:cNvPr>
          <p:cNvSpPr txBox="1"/>
          <p:nvPr/>
        </p:nvSpPr>
        <p:spPr>
          <a:xfrm>
            <a:off x="3931920" y="878926"/>
            <a:ext cx="1280160" cy="37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instacart</a:t>
            </a:r>
          </a:p>
        </p:txBody>
      </p:sp>
    </p:spTree>
    <p:extLst>
      <p:ext uri="{BB962C8B-B14F-4D97-AF65-F5344CB8AC3E}">
        <p14:creationId xmlns:p14="http://schemas.microsoft.com/office/powerpoint/2010/main" val="42932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15929" y="66675"/>
            <a:ext cx="8043740" cy="563563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Response time with Network bandwidth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055862" y="6356350"/>
            <a:ext cx="2199611" cy="365125"/>
          </a:xfrm>
        </p:spPr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16</a:t>
            </a:fld>
            <a:r>
              <a:rPr lang="en-US"/>
              <a:t> -</a:t>
            </a: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50D8B5A1-8936-49A8-A61A-BCE8B5EE0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886"/>
            <a:ext cx="4687471" cy="1828582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1FE39A13-3294-46B4-AB10-37BF8723D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4" y="2546468"/>
            <a:ext cx="4687471" cy="2222517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6DE6DC8-96A2-40DE-9DE4-FE7033740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4" y="4814309"/>
            <a:ext cx="4696998" cy="202282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DEB9C0EA-F5CD-478A-9C88-638173482F96}"/>
              </a:ext>
            </a:extLst>
          </p:cNvPr>
          <p:cNvSpPr/>
          <p:nvPr/>
        </p:nvSpPr>
        <p:spPr>
          <a:xfrm>
            <a:off x="4614199" y="1448972"/>
            <a:ext cx="668142" cy="31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13409DC9-FE27-4A29-9934-324BBD2A98B2}"/>
              </a:ext>
            </a:extLst>
          </p:cNvPr>
          <p:cNvSpPr/>
          <p:nvPr/>
        </p:nvSpPr>
        <p:spPr>
          <a:xfrm>
            <a:off x="4435926" y="3495947"/>
            <a:ext cx="691666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26382315-75D1-4BD1-A765-2CBBE0794782}"/>
              </a:ext>
            </a:extLst>
          </p:cNvPr>
          <p:cNvSpPr/>
          <p:nvPr/>
        </p:nvSpPr>
        <p:spPr>
          <a:xfrm>
            <a:off x="4398488" y="5453575"/>
            <a:ext cx="715038" cy="31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8AC45A-862C-4F99-BA44-14A45128B8A1}"/>
              </a:ext>
            </a:extLst>
          </p:cNvPr>
          <p:cNvSpPr txBox="1"/>
          <p:nvPr/>
        </p:nvSpPr>
        <p:spPr>
          <a:xfrm>
            <a:off x="5219106" y="1392705"/>
            <a:ext cx="369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network band width (5Gb/s)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CEDD1D-AB4A-4F5B-AAF3-0C4AAE32EDFC}"/>
              </a:ext>
            </a:extLst>
          </p:cNvPr>
          <p:cNvSpPr txBox="1"/>
          <p:nvPr/>
        </p:nvSpPr>
        <p:spPr>
          <a:xfrm>
            <a:off x="5071320" y="3458311"/>
            <a:ext cx="436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low-mid network bandwidth(10 Gb/s)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D6E37A-8DB4-43D7-914C-2CDD781B1FAD}"/>
              </a:ext>
            </a:extLst>
          </p:cNvPr>
          <p:cNvSpPr txBox="1"/>
          <p:nvPr/>
        </p:nvSpPr>
        <p:spPr>
          <a:xfrm>
            <a:off x="5115938" y="5453577"/>
            <a:ext cx="388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network bandwidth ( 25Gb/s)</a:t>
            </a:r>
          </a:p>
        </p:txBody>
      </p:sp>
    </p:spTree>
    <p:extLst>
      <p:ext uri="{BB962C8B-B14F-4D97-AF65-F5344CB8AC3E}">
        <p14:creationId xmlns:p14="http://schemas.microsoft.com/office/powerpoint/2010/main" val="398606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055862" y="6347394"/>
            <a:ext cx="2328967" cy="374082"/>
          </a:xfrm>
        </p:spPr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17</a:t>
            </a:fld>
            <a:r>
              <a:rPr lang="en-US"/>
              <a:t> -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E9323416-BE3C-4B81-AA39-B1A9CEF67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" y="773723"/>
            <a:ext cx="4357870" cy="18288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410A632-D931-4DCD-B219-48C17445C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" y="2593953"/>
            <a:ext cx="4357870" cy="2132830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xmlns="" id="{AA3EA9D1-241E-4707-90F8-23D43C20C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" y="4740813"/>
            <a:ext cx="4350394" cy="21328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4E4E593-B0B6-4F16-B12C-F602E51B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90" y="66675"/>
            <a:ext cx="8114079" cy="563563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Response time with Network bandwidth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6014B813-BFD1-4FDF-9253-5DD2B6100F3F}"/>
              </a:ext>
            </a:extLst>
          </p:cNvPr>
          <p:cNvSpPr/>
          <p:nvPr/>
        </p:nvSpPr>
        <p:spPr>
          <a:xfrm>
            <a:off x="4614199" y="1448972"/>
            <a:ext cx="668142" cy="31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EED72B33-1194-4009-98C4-C43AF5E3BBB8}"/>
              </a:ext>
            </a:extLst>
          </p:cNvPr>
          <p:cNvSpPr/>
          <p:nvPr/>
        </p:nvSpPr>
        <p:spPr>
          <a:xfrm>
            <a:off x="4435926" y="3495947"/>
            <a:ext cx="691666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67C0ED14-990A-4BE2-A55F-B59F9F5BCA2C}"/>
              </a:ext>
            </a:extLst>
          </p:cNvPr>
          <p:cNvSpPr/>
          <p:nvPr/>
        </p:nvSpPr>
        <p:spPr>
          <a:xfrm>
            <a:off x="4398488" y="5453575"/>
            <a:ext cx="715038" cy="31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1EE8C3-AF23-484B-AE3B-97AEFCF8B901}"/>
              </a:ext>
            </a:extLst>
          </p:cNvPr>
          <p:cNvSpPr txBox="1"/>
          <p:nvPr/>
        </p:nvSpPr>
        <p:spPr>
          <a:xfrm>
            <a:off x="5219106" y="1392705"/>
            <a:ext cx="369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network band width (5Gb/s)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535BC3-0CCA-4078-9EF3-8AD62A004270}"/>
              </a:ext>
            </a:extLst>
          </p:cNvPr>
          <p:cNvSpPr txBox="1"/>
          <p:nvPr/>
        </p:nvSpPr>
        <p:spPr>
          <a:xfrm>
            <a:off x="5071320" y="3458311"/>
            <a:ext cx="436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low-mid network bandwidth(10 Gb/s)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2543FD-5B8D-4764-9AA6-B02AF90321E2}"/>
              </a:ext>
            </a:extLst>
          </p:cNvPr>
          <p:cNvSpPr txBox="1"/>
          <p:nvPr/>
        </p:nvSpPr>
        <p:spPr>
          <a:xfrm>
            <a:off x="5115938" y="5453577"/>
            <a:ext cx="388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network bandwidth ( 25Gb/s)</a:t>
            </a:r>
          </a:p>
        </p:txBody>
      </p:sp>
    </p:spTree>
    <p:extLst>
      <p:ext uri="{BB962C8B-B14F-4D97-AF65-F5344CB8AC3E}">
        <p14:creationId xmlns:p14="http://schemas.microsoft.com/office/powerpoint/2010/main" val="178714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51726" y="66675"/>
            <a:ext cx="7467600" cy="563563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Conclusion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D9FD75-410C-42B1-A54F-2A590AB1ACF7}"/>
              </a:ext>
            </a:extLst>
          </p:cNvPr>
          <p:cNvSpPr txBox="1"/>
          <p:nvPr/>
        </p:nvSpPr>
        <p:spPr>
          <a:xfrm>
            <a:off x="304800" y="858126"/>
            <a:ext cx="8442325" cy="456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We have successfully migrated in-house deployment of recommendations system to cloud using AWS Sagemaker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AWS Sagemaker performance better than the on-premise deployment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The choice of instance affects the cost and performance metrics like throughput and latency.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 b="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0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1</a:t>
            </a:fld>
            <a:r>
              <a:rPr lang="en-US"/>
              <a:t> -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04497" y="864853"/>
            <a:ext cx="8371489" cy="44638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Motivation and Problem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0" noProof="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tatement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400" b="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Our Recommendation System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400" b="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Migration Strategy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Results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Conclusion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51726" y="66675"/>
            <a:ext cx="7467600" cy="563563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D9FD75-410C-42B1-A54F-2A590AB1ACF7}"/>
              </a:ext>
            </a:extLst>
          </p:cNvPr>
          <p:cNvSpPr txBox="1"/>
          <p:nvPr/>
        </p:nvSpPr>
        <p:spPr>
          <a:xfrm>
            <a:off x="1512499" y="2479892"/>
            <a:ext cx="8442325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400" b="0" dirty="0" smtClean="0">
                <a:latin typeface="Times New Roman" panose="02020603050405020304" pitchFamily="18" charset="0"/>
                <a:cs typeface="Times New Roman" pitchFamily="18" charset="0"/>
              </a:rPr>
              <a:t>For any Queries feel free to reach us at </a:t>
            </a:r>
          </a:p>
          <a:p>
            <a:pPr marL="742950" lvl="1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 err="1" smtClean="0">
                <a:latin typeface="Times New Roman" panose="02020603050405020304" pitchFamily="18" charset="0"/>
                <a:cs typeface="Times New Roman" pitchFamily="18" charset="0"/>
              </a:rPr>
              <a:t>Dheeraj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itchFamily="18" charset="0"/>
              </a:rPr>
              <a:t>chahal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itchFamily="18" charset="0"/>
              </a:rPr>
              <a:t> (d.chahal@tcs.com)</a:t>
            </a:r>
          </a:p>
          <a:p>
            <a:pPr marL="742950" lvl="1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 smtClean="0">
                <a:latin typeface="Times New Roman" panose="02020603050405020304" pitchFamily="18" charset="0"/>
                <a:cs typeface="Times New Roman" pitchFamily="18" charset="0"/>
              </a:rPr>
              <a:t>Ravi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itchFamily="18" charset="0"/>
              </a:rPr>
              <a:t>Ojha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itchFamily="18" charset="0"/>
              </a:rPr>
              <a:t>(ravi.ojha@tcs.com)</a:t>
            </a:r>
            <a:endParaRPr lang="en-US" sz="2400" b="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2400" b="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0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97A7927-3239-46BA-A143-D4C300B47B89}"/>
              </a:ext>
            </a:extLst>
          </p:cNvPr>
          <p:cNvSpPr/>
          <p:nvPr/>
        </p:nvSpPr>
        <p:spPr>
          <a:xfrm>
            <a:off x="2988867" y="4145771"/>
            <a:ext cx="3193366" cy="21219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Motivation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2</a:t>
            </a:fld>
            <a:r>
              <a:rPr lang="en-US"/>
              <a:t> -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04497" y="728373"/>
            <a:ext cx="8371489" cy="44638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Recommendation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systems improve customer experience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400" b="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BF8BA2-4877-48FC-A6CC-85C4D1B37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6" y="1914227"/>
            <a:ext cx="2987040" cy="1990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41C578-AACC-4A3A-81EB-5BF4DFE6B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5332" y="1928292"/>
            <a:ext cx="2971223" cy="1921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phic 2" descr="Video camera">
            <a:extLst>
              <a:ext uri="{FF2B5EF4-FFF2-40B4-BE49-F238E27FC236}">
                <a16:creationId xmlns:a16="http://schemas.microsoft.com/office/drawing/2014/main" xmlns="" id="{A59B1510-8B8C-4884-9635-18846B8FA4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78300" y="4171745"/>
            <a:ext cx="1086051" cy="1086051"/>
          </a:xfrm>
          <a:prstGeom prst="rect">
            <a:avLst/>
          </a:prstGeom>
        </p:spPr>
      </p:pic>
      <p:pic>
        <p:nvPicPr>
          <p:cNvPr id="15" name="Graphic 14" descr="Clapper board">
            <a:extLst>
              <a:ext uri="{FF2B5EF4-FFF2-40B4-BE49-F238E27FC236}">
                <a16:creationId xmlns:a16="http://schemas.microsoft.com/office/drawing/2014/main" xmlns="" id="{7E7BE9A0-A33A-4AB0-912A-AE07D3CAF4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75789" y="4177766"/>
            <a:ext cx="1086051" cy="1086051"/>
          </a:xfrm>
          <a:prstGeom prst="rect">
            <a:avLst/>
          </a:prstGeom>
        </p:spPr>
      </p:pic>
      <p:pic>
        <p:nvPicPr>
          <p:cNvPr id="17" name="Graphic 16" descr="Film strip">
            <a:extLst>
              <a:ext uri="{FF2B5EF4-FFF2-40B4-BE49-F238E27FC236}">
                <a16:creationId xmlns:a16="http://schemas.microsoft.com/office/drawing/2014/main" xmlns="" id="{1B5A10EF-5B1F-4788-940C-7B06388F39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170843" y="5086145"/>
            <a:ext cx="1086051" cy="10860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0E33D5-4856-4E3A-950E-0DFC3ADB5A18}"/>
              </a:ext>
            </a:extLst>
          </p:cNvPr>
          <p:cNvSpPr txBox="1"/>
          <p:nvPr/>
        </p:nvSpPr>
        <p:spPr>
          <a:xfrm>
            <a:off x="6034628" y="1447548"/>
            <a:ext cx="166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Hospitality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F48290-4754-4A7C-AA6C-71D74FD1CE30}"/>
              </a:ext>
            </a:extLst>
          </p:cNvPr>
          <p:cNvSpPr txBox="1"/>
          <p:nvPr/>
        </p:nvSpPr>
        <p:spPr>
          <a:xfrm>
            <a:off x="1942861" y="1495828"/>
            <a:ext cx="1042949" cy="36933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Retail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831E6C-0E04-462C-8D90-FB06B7E12E09}"/>
              </a:ext>
            </a:extLst>
          </p:cNvPr>
          <p:cNvSpPr txBox="1"/>
          <p:nvPr/>
        </p:nvSpPr>
        <p:spPr>
          <a:xfrm>
            <a:off x="4122776" y="6299541"/>
            <a:ext cx="10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87884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Motivation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3</a:t>
            </a:fld>
            <a:r>
              <a:rPr lang="en-US"/>
              <a:t> -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54749" y="935196"/>
            <a:ext cx="8875986" cy="7982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Migration of recommendation system to cloud has multiple advantages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400" b="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xmlns="" id="{438D620A-7C56-4A44-A3B9-DD0A27F2A847}"/>
              </a:ext>
            </a:extLst>
          </p:cNvPr>
          <p:cNvGrpSpPr/>
          <p:nvPr/>
        </p:nvGrpSpPr>
        <p:grpSpPr>
          <a:xfrm>
            <a:off x="1298847" y="1885070"/>
            <a:ext cx="6319598" cy="3896297"/>
            <a:chOff x="1731796" y="651162"/>
            <a:chExt cx="8426130" cy="54172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2179016-49C8-43D4-A31D-DDDDBEE21527}"/>
                </a:ext>
              </a:extLst>
            </p:cNvPr>
            <p:cNvSpPr/>
            <p:nvPr/>
          </p:nvSpPr>
          <p:spPr>
            <a:xfrm>
              <a:off x="4807537" y="2770920"/>
              <a:ext cx="2479963" cy="2382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xmlns="" id="{4F7415FC-1483-4D51-B075-697EBCBC4FB9}"/>
                </a:ext>
              </a:extLst>
            </p:cNvPr>
            <p:cNvGrpSpPr/>
            <p:nvPr/>
          </p:nvGrpSpPr>
          <p:grpSpPr>
            <a:xfrm>
              <a:off x="2202872" y="4613587"/>
              <a:ext cx="2230582" cy="1440872"/>
              <a:chOff x="1565561" y="3269694"/>
              <a:chExt cx="2230582" cy="144087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CD2C528F-B9F9-4A4C-9C18-5F3E0FE9820F}"/>
                  </a:ext>
                </a:extLst>
              </p:cNvPr>
              <p:cNvSpPr/>
              <p:nvPr/>
            </p:nvSpPr>
            <p:spPr>
              <a:xfrm>
                <a:off x="1565561" y="3269694"/>
                <a:ext cx="2230582" cy="14408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8C795AD-6247-4EB7-9474-F86530C999DA}"/>
                  </a:ext>
                </a:extLst>
              </p:cNvPr>
              <p:cNvSpPr txBox="1"/>
              <p:nvPr/>
            </p:nvSpPr>
            <p:spPr>
              <a:xfrm>
                <a:off x="1620357" y="3502791"/>
                <a:ext cx="2036618" cy="102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Location and device independence</a:t>
                </a:r>
              </a:p>
            </p:txBody>
          </p:sp>
        </p:grp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xmlns="" id="{B5044AD9-1FAD-454C-B4D5-50CAB7E41F23}"/>
                </a:ext>
              </a:extLst>
            </p:cNvPr>
            <p:cNvGrpSpPr/>
            <p:nvPr/>
          </p:nvGrpSpPr>
          <p:grpSpPr>
            <a:xfrm>
              <a:off x="4752113" y="651162"/>
              <a:ext cx="2230582" cy="1440872"/>
              <a:chOff x="4946076" y="1039090"/>
              <a:chExt cx="2230582" cy="144087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15250BB4-6743-493E-976E-464BA477EFA9}"/>
                  </a:ext>
                </a:extLst>
              </p:cNvPr>
              <p:cNvSpPr/>
              <p:nvPr/>
            </p:nvSpPr>
            <p:spPr>
              <a:xfrm>
                <a:off x="4946076" y="1039090"/>
                <a:ext cx="2230582" cy="14408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92FA133F-EB2F-42BB-B29A-E1AF3A6EAA02}"/>
                  </a:ext>
                </a:extLst>
              </p:cNvPr>
              <p:cNvSpPr txBox="1"/>
              <p:nvPr/>
            </p:nvSpPr>
            <p:spPr>
              <a:xfrm>
                <a:off x="5132791" y="1400110"/>
                <a:ext cx="2036618" cy="727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Scalability on demand</a:t>
                </a:r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xmlns="" id="{5EA48F48-1C94-4BCB-B41D-B5FD2E3C1CFF}"/>
                </a:ext>
              </a:extLst>
            </p:cNvPr>
            <p:cNvGrpSpPr/>
            <p:nvPr/>
          </p:nvGrpSpPr>
          <p:grpSpPr>
            <a:xfrm>
              <a:off x="7897091" y="2138755"/>
              <a:ext cx="2260835" cy="1468581"/>
              <a:chOff x="7578437" y="1321337"/>
              <a:chExt cx="2260835" cy="1468581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F8ECC293-8E86-43AA-8930-1A264585EC53}"/>
                  </a:ext>
                </a:extLst>
              </p:cNvPr>
              <p:cNvSpPr/>
              <p:nvPr/>
            </p:nvSpPr>
            <p:spPr>
              <a:xfrm>
                <a:off x="7578437" y="1321337"/>
                <a:ext cx="2230582" cy="146858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AF24500-CC3C-4F76-9AA5-C63F3C1C8C84}"/>
                  </a:ext>
                </a:extLst>
              </p:cNvPr>
              <p:cNvSpPr txBox="1"/>
              <p:nvPr/>
            </p:nvSpPr>
            <p:spPr>
              <a:xfrm>
                <a:off x="7608689" y="1677216"/>
                <a:ext cx="2230583" cy="102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Easy deployment using frameworks</a:t>
                </a:r>
                <a:endParaRPr lang="en-US" sz="1400" b="1" dirty="0"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xmlns="" id="{F856609A-5DD1-46FF-8264-E64B02E2B349}"/>
                </a:ext>
              </a:extLst>
            </p:cNvPr>
            <p:cNvGrpSpPr/>
            <p:nvPr/>
          </p:nvGrpSpPr>
          <p:grpSpPr>
            <a:xfrm>
              <a:off x="7855527" y="4627492"/>
              <a:ext cx="2230582" cy="1440872"/>
              <a:chOff x="7716983" y="3380573"/>
              <a:chExt cx="2230582" cy="144087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99CC37E6-C83C-4D6C-8FEA-6F16EFA27224}"/>
                  </a:ext>
                </a:extLst>
              </p:cNvPr>
              <p:cNvSpPr/>
              <p:nvPr/>
            </p:nvSpPr>
            <p:spPr>
              <a:xfrm>
                <a:off x="7716983" y="3380573"/>
                <a:ext cx="2230582" cy="144087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FC86FEC-4667-441B-9640-2EFBC3C9D071}"/>
                  </a:ext>
                </a:extLst>
              </p:cNvPr>
              <p:cNvSpPr txBox="1"/>
              <p:nvPr/>
            </p:nvSpPr>
            <p:spPr>
              <a:xfrm>
                <a:off x="7897075" y="3854356"/>
                <a:ext cx="1911927" cy="42791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Multi-tenancy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302ABF1-CD98-43EE-99AE-7726E0D3EE7E}"/>
                </a:ext>
              </a:extLst>
            </p:cNvPr>
            <p:cNvSpPr/>
            <p:nvPr/>
          </p:nvSpPr>
          <p:spPr>
            <a:xfrm>
              <a:off x="1731796" y="2202873"/>
              <a:ext cx="2230582" cy="14408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E481EEB-3E78-4D48-B240-D252DFC50BFE}"/>
                </a:ext>
              </a:extLst>
            </p:cNvPr>
            <p:cNvSpPr txBox="1"/>
            <p:nvPr/>
          </p:nvSpPr>
          <p:spPr>
            <a:xfrm>
              <a:off x="1884179" y="2759494"/>
              <a:ext cx="1911928" cy="42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Cost effective</a:t>
              </a:r>
            </a:p>
          </p:txBody>
        </p:sp>
        <p:sp>
          <p:nvSpPr>
            <p:cNvPr id="15" name="Up Arrow 30">
              <a:extLst>
                <a:ext uri="{FF2B5EF4-FFF2-40B4-BE49-F238E27FC236}">
                  <a16:creationId xmlns:a16="http://schemas.microsoft.com/office/drawing/2014/main" xmlns="" id="{B4341B03-D8A0-44EC-8D45-6C3ED60DB4B6}"/>
                </a:ext>
              </a:extLst>
            </p:cNvPr>
            <p:cNvSpPr/>
            <p:nvPr/>
          </p:nvSpPr>
          <p:spPr>
            <a:xfrm>
              <a:off x="5680354" y="2105889"/>
              <a:ext cx="484632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Left Arrow 31">
              <a:extLst>
                <a:ext uri="{FF2B5EF4-FFF2-40B4-BE49-F238E27FC236}">
                  <a16:creationId xmlns:a16="http://schemas.microsoft.com/office/drawing/2014/main" xmlns="" id="{D3F39F3B-FDFF-499C-9C76-EC768DA0BA53}"/>
                </a:ext>
              </a:extLst>
            </p:cNvPr>
            <p:cNvSpPr/>
            <p:nvPr/>
          </p:nvSpPr>
          <p:spPr>
            <a:xfrm rot="1825638">
              <a:off x="4118225" y="3169482"/>
              <a:ext cx="705648" cy="47105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Left Arrow 32">
              <a:extLst>
                <a:ext uri="{FF2B5EF4-FFF2-40B4-BE49-F238E27FC236}">
                  <a16:creationId xmlns:a16="http://schemas.microsoft.com/office/drawing/2014/main" xmlns="" id="{25F1BD97-00AD-4A0D-AD56-037772F1ECB6}"/>
                </a:ext>
              </a:extLst>
            </p:cNvPr>
            <p:cNvSpPr/>
            <p:nvPr/>
          </p:nvSpPr>
          <p:spPr>
            <a:xfrm rot="19605246">
              <a:off x="4405745" y="4793673"/>
              <a:ext cx="595746" cy="4433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Up Arrow 34">
              <a:extLst>
                <a:ext uri="{FF2B5EF4-FFF2-40B4-BE49-F238E27FC236}">
                  <a16:creationId xmlns:a16="http://schemas.microsoft.com/office/drawing/2014/main" xmlns="" id="{D8CAFAB8-0717-4914-BF26-833C59728ABD}"/>
                </a:ext>
              </a:extLst>
            </p:cNvPr>
            <p:cNvSpPr/>
            <p:nvPr/>
          </p:nvSpPr>
          <p:spPr>
            <a:xfrm rot="3301988">
              <a:off x="7417630" y="2946061"/>
              <a:ext cx="401782" cy="67002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Right Arrow 35">
              <a:extLst>
                <a:ext uri="{FF2B5EF4-FFF2-40B4-BE49-F238E27FC236}">
                  <a16:creationId xmlns:a16="http://schemas.microsoft.com/office/drawing/2014/main" xmlns="" id="{560464EF-FBB9-4B76-9E2C-14A83874DD27}"/>
                </a:ext>
              </a:extLst>
            </p:cNvPr>
            <p:cNvSpPr/>
            <p:nvPr/>
          </p:nvSpPr>
          <p:spPr>
            <a:xfrm rot="1971603">
              <a:off x="7135091" y="4752107"/>
              <a:ext cx="720436" cy="4017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1D81AC0-7262-4BC4-B91E-406FB02E096C}"/>
                </a:ext>
              </a:extLst>
            </p:cNvPr>
            <p:cNvSpPr txBox="1"/>
            <p:nvPr/>
          </p:nvSpPr>
          <p:spPr>
            <a:xfrm>
              <a:off x="5018920" y="3559196"/>
              <a:ext cx="2036619" cy="51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CLOUD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18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Motivation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4075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4</a:t>
            </a:fld>
            <a:r>
              <a:rPr lang="en-US"/>
              <a:t> -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E4595D78-B3BD-4496-8B7D-FC0D7E2A7D08}"/>
              </a:ext>
            </a:extLst>
          </p:cNvPr>
          <p:cNvSpPr/>
          <p:nvPr/>
        </p:nvSpPr>
        <p:spPr>
          <a:xfrm>
            <a:off x="3924887" y="4385607"/>
            <a:ext cx="1448972" cy="11007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98BE69B-7702-4804-A537-E4EDC215FDF8}"/>
              </a:ext>
            </a:extLst>
          </p:cNvPr>
          <p:cNvCxnSpPr>
            <a:cxnSpLocks/>
          </p:cNvCxnSpPr>
          <p:nvPr/>
        </p:nvCxnSpPr>
        <p:spPr>
          <a:xfrm>
            <a:off x="1055077" y="4315267"/>
            <a:ext cx="7076049" cy="0"/>
          </a:xfrm>
          <a:prstGeom prst="line">
            <a:avLst/>
          </a:prstGeom>
          <a:ln w="133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F2F043-CFB4-4FE3-AB93-D1CF4C7AF765}"/>
              </a:ext>
            </a:extLst>
          </p:cNvPr>
          <p:cNvSpPr/>
          <p:nvPr/>
        </p:nvSpPr>
        <p:spPr>
          <a:xfrm>
            <a:off x="2968287" y="1828806"/>
            <a:ext cx="3179295" cy="2391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A144AF7C-C480-43EB-9988-1CDEC1C94DF4}"/>
              </a:ext>
            </a:extLst>
          </p:cNvPr>
          <p:cNvSpPr/>
          <p:nvPr/>
        </p:nvSpPr>
        <p:spPr>
          <a:xfrm>
            <a:off x="3151162" y="1848498"/>
            <a:ext cx="1308295" cy="1304778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xmlns="" id="{8CDA21DD-9B95-43F1-B995-8DF517C985E9}"/>
              </a:ext>
            </a:extLst>
          </p:cNvPr>
          <p:cNvSpPr/>
          <p:nvPr/>
        </p:nvSpPr>
        <p:spPr>
          <a:xfrm>
            <a:off x="4767763" y="1862567"/>
            <a:ext cx="1308295" cy="1304778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6D8D74D6-6716-48FE-9B5F-C20E66BDF052}"/>
              </a:ext>
            </a:extLst>
          </p:cNvPr>
          <p:cNvSpPr/>
          <p:nvPr/>
        </p:nvSpPr>
        <p:spPr>
          <a:xfrm>
            <a:off x="3948330" y="2921390"/>
            <a:ext cx="1308295" cy="1304778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78B26C-1825-4AD0-8B0A-68AB7B7EA460}"/>
              </a:ext>
            </a:extLst>
          </p:cNvPr>
          <p:cNvSpPr txBox="1"/>
          <p:nvPr/>
        </p:nvSpPr>
        <p:spPr>
          <a:xfrm>
            <a:off x="3179298" y="2053885"/>
            <a:ext cx="124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 training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FD9720-02F9-44FF-B73D-CB7D4B1E9975}"/>
              </a:ext>
            </a:extLst>
          </p:cNvPr>
          <p:cNvSpPr txBox="1"/>
          <p:nvPr/>
        </p:nvSpPr>
        <p:spPr>
          <a:xfrm>
            <a:off x="4670477" y="2020532"/>
            <a:ext cx="151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 deployment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54F9914-36B1-40B7-97E6-F2903121D109}"/>
              </a:ext>
            </a:extLst>
          </p:cNvPr>
          <p:cNvSpPr txBox="1"/>
          <p:nvPr/>
        </p:nvSpPr>
        <p:spPr>
          <a:xfrm>
            <a:off x="4021585" y="3153584"/>
            <a:ext cx="124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 inference</a:t>
            </a:r>
          </a:p>
        </p:txBody>
      </p:sp>
      <p:pic>
        <p:nvPicPr>
          <p:cNvPr id="21" name="Graphic 20" descr="Ruler">
            <a:extLst>
              <a:ext uri="{FF2B5EF4-FFF2-40B4-BE49-F238E27FC236}">
                <a16:creationId xmlns:a16="http://schemas.microsoft.com/office/drawing/2014/main" xmlns="" id="{F6BB423C-C10B-42F6-8AD8-CCE09F101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6478">
            <a:off x="-415134" y="3215786"/>
            <a:ext cx="1828484" cy="1828484"/>
          </a:xfrm>
          <a:prstGeom prst="rect">
            <a:avLst/>
          </a:prstGeom>
        </p:spPr>
      </p:pic>
      <p:pic>
        <p:nvPicPr>
          <p:cNvPr id="23" name="Graphic 22" descr="Ruler">
            <a:extLst>
              <a:ext uri="{FF2B5EF4-FFF2-40B4-BE49-F238E27FC236}">
                <a16:creationId xmlns:a16="http://schemas.microsoft.com/office/drawing/2014/main" xmlns="" id="{E6CD7D46-6012-4224-B5AA-41CDE80B8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906478">
            <a:off x="7692704" y="3215670"/>
            <a:ext cx="1828484" cy="18284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481360-1BA0-44F6-90E4-ECF45E8CDE84}"/>
              </a:ext>
            </a:extLst>
          </p:cNvPr>
          <p:cNvSpPr txBox="1"/>
          <p:nvPr/>
        </p:nvSpPr>
        <p:spPr>
          <a:xfrm>
            <a:off x="8303872" y="273672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088E33A-ECD8-4CBC-8F58-460210963065}"/>
              </a:ext>
            </a:extLst>
          </p:cNvPr>
          <p:cNvSpPr txBox="1"/>
          <p:nvPr/>
        </p:nvSpPr>
        <p:spPr>
          <a:xfrm>
            <a:off x="6366802" y="4541928"/>
            <a:ext cx="177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Cost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357C78C-EF15-43BB-B1C1-D0915B0A947B}"/>
              </a:ext>
            </a:extLst>
          </p:cNvPr>
          <p:cNvSpPr txBox="1"/>
          <p:nvPr/>
        </p:nvSpPr>
        <p:spPr>
          <a:xfrm>
            <a:off x="222737" y="2695491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F45DAA-1104-497E-905D-8F6E29F50880}"/>
              </a:ext>
            </a:extLst>
          </p:cNvPr>
          <p:cNvSpPr txBox="1"/>
          <p:nvPr/>
        </p:nvSpPr>
        <p:spPr>
          <a:xfrm>
            <a:off x="8315592" y="542130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A49F84A-9695-4775-B39F-B3ED7BB650C2}"/>
              </a:ext>
            </a:extLst>
          </p:cNvPr>
          <p:cNvSpPr txBox="1"/>
          <p:nvPr/>
        </p:nvSpPr>
        <p:spPr>
          <a:xfrm>
            <a:off x="234457" y="5352087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911190-A5FF-4CBB-B0FA-2BB15D966A6B}"/>
              </a:ext>
            </a:extLst>
          </p:cNvPr>
          <p:cNvSpPr txBox="1"/>
          <p:nvPr/>
        </p:nvSpPr>
        <p:spPr>
          <a:xfrm>
            <a:off x="1055077" y="4566673"/>
            <a:ext cx="177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Performance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FEBD51C-B067-4CCB-8531-31297EA749DB}"/>
              </a:ext>
            </a:extLst>
          </p:cNvPr>
          <p:cNvSpPr txBox="1"/>
          <p:nvPr/>
        </p:nvSpPr>
        <p:spPr>
          <a:xfrm>
            <a:off x="225083" y="731519"/>
            <a:ext cx="831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chosen instance or cloud service should provide low-latency and cost-effective inference</a:t>
            </a:r>
          </a:p>
        </p:txBody>
      </p:sp>
    </p:spTree>
    <p:extLst>
      <p:ext uri="{BB962C8B-B14F-4D97-AF65-F5344CB8AC3E}">
        <p14:creationId xmlns:p14="http://schemas.microsoft.com/office/powerpoint/2010/main" val="267005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 descr="Syncing cloud">
            <a:extLst>
              <a:ext uri="{FF2B5EF4-FFF2-40B4-BE49-F238E27FC236}">
                <a16:creationId xmlns:a16="http://schemas.microsoft.com/office/drawing/2014/main" xmlns="" id="{8DABD06C-7CCA-405E-8A8D-F6B5252E6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64212" y="2881473"/>
            <a:ext cx="3094893" cy="3127221"/>
          </a:xfrm>
          <a:prstGeom prst="rect">
            <a:avLst/>
          </a:prstGeom>
        </p:spPr>
      </p:pic>
      <p:pic>
        <p:nvPicPr>
          <p:cNvPr id="41" name="Graphic 40" descr="Dollar">
            <a:extLst>
              <a:ext uri="{FF2B5EF4-FFF2-40B4-BE49-F238E27FC236}">
                <a16:creationId xmlns:a16="http://schemas.microsoft.com/office/drawing/2014/main" xmlns="" id="{3D750D9D-31B8-4E55-85A5-8631CABBE3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64034" y="4116944"/>
            <a:ext cx="872473" cy="914400"/>
          </a:xfrm>
          <a:prstGeom prst="rect">
            <a:avLst/>
          </a:prstGeom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b="1" dirty="0">
                <a:latin typeface="Times New Roman" pitchFamily="18" charset="0"/>
                <a:cs typeface="Times New Roman" pitchFamily="18" charset="0"/>
              </a:rPr>
              <a:t>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5</a:t>
            </a:fld>
            <a:r>
              <a:rPr lang="en-US"/>
              <a:t> -</a:t>
            </a: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xmlns="" id="{882575BE-718C-4CF6-98CE-1766BDB9C7EE}"/>
              </a:ext>
            </a:extLst>
          </p:cNvPr>
          <p:cNvSpPr/>
          <p:nvPr/>
        </p:nvSpPr>
        <p:spPr>
          <a:xfrm>
            <a:off x="3005663" y="2878563"/>
            <a:ext cx="2447779" cy="10651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B76C1B0-7787-4081-B367-61B869F71BFB}"/>
              </a:ext>
            </a:extLst>
          </p:cNvPr>
          <p:cNvSpPr txBox="1"/>
          <p:nvPr/>
        </p:nvSpPr>
        <p:spPr>
          <a:xfrm>
            <a:off x="1083212" y="5739620"/>
            <a:ext cx="192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Premise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BCBBA44-7968-425C-BAC3-9BFA0EAD657D}"/>
              </a:ext>
            </a:extLst>
          </p:cNvPr>
          <p:cNvSpPr txBox="1"/>
          <p:nvPr/>
        </p:nvSpPr>
        <p:spPr>
          <a:xfrm>
            <a:off x="6026221" y="5695025"/>
            <a:ext cx="113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Cloud</a:t>
            </a:r>
          </a:p>
        </p:txBody>
      </p:sp>
      <p:pic>
        <p:nvPicPr>
          <p:cNvPr id="47" name="Graphic 46" descr="City">
            <a:extLst>
              <a:ext uri="{FF2B5EF4-FFF2-40B4-BE49-F238E27FC236}">
                <a16:creationId xmlns:a16="http://schemas.microsoft.com/office/drawing/2014/main" xmlns="" id="{4FBC4940-EE7E-4E49-8094-6B4F19EAD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3424" y="3873413"/>
            <a:ext cx="2532820" cy="1692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8647FB-214D-40AD-8BAF-08A7346D70E9}"/>
              </a:ext>
            </a:extLst>
          </p:cNvPr>
          <p:cNvSpPr txBox="1"/>
          <p:nvPr/>
        </p:nvSpPr>
        <p:spPr>
          <a:xfrm>
            <a:off x="309489" y="709235"/>
            <a:ext cx="837731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Migration methodology for a recommendation system to migrate from on-premise deployment to cloud using AWS ML workflow called Sagemaker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Recommendations for performance and cost-effective deployment of recommendation systems</a:t>
            </a:r>
          </a:p>
        </p:txBody>
      </p:sp>
    </p:spTree>
    <p:extLst>
      <p:ext uri="{BB962C8B-B14F-4D97-AF65-F5344CB8AC3E}">
        <p14:creationId xmlns:p14="http://schemas.microsoft.com/office/powerpoint/2010/main" val="30369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iPrescribe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6</a:t>
            </a:fld>
            <a:r>
              <a:rPr lang="en-US"/>
              <a:t> -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0" y="839007"/>
            <a:ext cx="9143999" cy="161031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lvl="0" algn="just" eaLnBrk="0" hangingPunct="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algn="just" eaLnBrk="0" hangingPunct="0">
              <a:spcBef>
                <a:spcPct val="20000"/>
              </a:spcBef>
              <a:buAutoNum type="arabicPeriod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774C749-82DC-49ED-9C70-F211F559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5" y="3756078"/>
            <a:ext cx="4316436" cy="29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18E0D-A8C7-485D-ACF0-69C9A92B243F}"/>
              </a:ext>
            </a:extLst>
          </p:cNvPr>
          <p:cNvSpPr txBox="1"/>
          <p:nvPr/>
        </p:nvSpPr>
        <p:spPr>
          <a:xfrm>
            <a:off x="304800" y="858126"/>
            <a:ext cx="844232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Prescriptive Analytics like ‘what shall I do’ to engage customers in B2C systems using recommendations and/or campaigns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Scales to Millions of 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itchFamily="18" charset="0"/>
              </a:rPr>
              <a:t>product recommendations.</a:t>
            </a:r>
            <a:endParaRPr lang="en-US" sz="2400" b="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User actions applied on model to decide offers.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Optimizations in </a:t>
            </a:r>
            <a:r>
              <a:rPr lang="en-US" sz="2400" b="0" dirty="0" err="1">
                <a:latin typeface="Times New Roman" panose="02020603050405020304" pitchFamily="18" charset="0"/>
                <a:cs typeface="Times New Roman" pitchFamily="18" charset="0"/>
              </a:rPr>
              <a:t>XGBoost</a:t>
            </a:r>
            <a:r>
              <a:rPr lang="en-US" sz="2400" b="0" dirty="0">
                <a:latin typeface="Times New Roman" panose="02020603050405020304" pitchFamily="18" charset="0"/>
                <a:cs typeface="Times New Roman" pitchFamily="18" charset="0"/>
              </a:rPr>
              <a:t> and LSTM algorithms implementations to reduce model inference time.​​    </a:t>
            </a:r>
          </a:p>
        </p:txBody>
      </p:sp>
    </p:spTree>
    <p:extLst>
      <p:ext uri="{BB962C8B-B14F-4D97-AF65-F5344CB8AC3E}">
        <p14:creationId xmlns:p14="http://schemas.microsoft.com/office/powerpoint/2010/main" val="411571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47122" y="66675"/>
            <a:ext cx="8623490" cy="563563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iPrescribe Framework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904331B-6089-4B58-8BBA-76F19179B54B}"/>
              </a:ext>
            </a:extLst>
          </p:cNvPr>
          <p:cNvGrpSpPr/>
          <p:nvPr/>
        </p:nvGrpSpPr>
        <p:grpSpPr>
          <a:xfrm>
            <a:off x="-248402" y="844063"/>
            <a:ext cx="9448674" cy="5405719"/>
            <a:chOff x="-274986" y="437322"/>
            <a:chExt cx="10408626" cy="523568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4B408F8E-558C-4A60-ADF4-3D7CC46D06A9}"/>
                </a:ext>
              </a:extLst>
            </p:cNvPr>
            <p:cNvSpPr/>
            <p:nvPr/>
          </p:nvSpPr>
          <p:spPr>
            <a:xfrm>
              <a:off x="1258957" y="1219200"/>
              <a:ext cx="3207026" cy="1073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C96B9F37-FF5F-41F2-9D4F-8302BFBA7871}"/>
                </a:ext>
              </a:extLst>
            </p:cNvPr>
            <p:cNvSpPr/>
            <p:nvPr/>
          </p:nvSpPr>
          <p:spPr>
            <a:xfrm>
              <a:off x="1292089" y="2749825"/>
              <a:ext cx="3207026" cy="1073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ylinder 41">
              <a:extLst>
                <a:ext uri="{FF2B5EF4-FFF2-40B4-BE49-F238E27FC236}">
                  <a16:creationId xmlns:a16="http://schemas.microsoft.com/office/drawing/2014/main" xmlns="" id="{63D6799C-2F14-4068-B4DE-B5C21265A1B3}"/>
                </a:ext>
              </a:extLst>
            </p:cNvPr>
            <p:cNvSpPr/>
            <p:nvPr/>
          </p:nvSpPr>
          <p:spPr>
            <a:xfrm>
              <a:off x="2928729" y="1298716"/>
              <a:ext cx="1089989" cy="901148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11969318-EC9B-40A5-BAFF-074F4B1C456B}"/>
                </a:ext>
              </a:extLst>
            </p:cNvPr>
            <p:cNvSpPr/>
            <p:nvPr/>
          </p:nvSpPr>
          <p:spPr>
            <a:xfrm>
              <a:off x="1630017" y="3021496"/>
              <a:ext cx="927653" cy="54333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FDAA308E-A7E2-40E8-895D-5C6D585E6800}"/>
                </a:ext>
              </a:extLst>
            </p:cNvPr>
            <p:cNvSpPr/>
            <p:nvPr/>
          </p:nvSpPr>
          <p:spPr>
            <a:xfrm>
              <a:off x="3210340" y="3014872"/>
              <a:ext cx="1023730" cy="54333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9E62395-E012-44F8-9C38-CBF466733E83}"/>
                </a:ext>
              </a:extLst>
            </p:cNvPr>
            <p:cNvSpPr txBox="1"/>
            <p:nvPr/>
          </p:nvSpPr>
          <p:spPr>
            <a:xfrm>
              <a:off x="1328527" y="1511828"/>
              <a:ext cx="1065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iPrescribe connector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6B9FEBA-DC79-4B68-9AB0-E2297BDD3CCB}"/>
                </a:ext>
              </a:extLst>
            </p:cNvPr>
            <p:cNvSpPr txBox="1"/>
            <p:nvPr/>
          </p:nvSpPr>
          <p:spPr>
            <a:xfrm>
              <a:off x="3114155" y="3062332"/>
              <a:ext cx="1209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Recommend interface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95FC3EB3-8158-4B28-9306-88A20455E34C}"/>
                </a:ext>
              </a:extLst>
            </p:cNvPr>
            <p:cNvSpPr/>
            <p:nvPr/>
          </p:nvSpPr>
          <p:spPr>
            <a:xfrm>
              <a:off x="3564836" y="4599576"/>
              <a:ext cx="3207026" cy="1073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ylinder 47">
              <a:extLst>
                <a:ext uri="{FF2B5EF4-FFF2-40B4-BE49-F238E27FC236}">
                  <a16:creationId xmlns:a16="http://schemas.microsoft.com/office/drawing/2014/main" xmlns="" id="{C4EA11CA-87C3-46FA-B1ED-A362542B9B81}"/>
                </a:ext>
              </a:extLst>
            </p:cNvPr>
            <p:cNvSpPr/>
            <p:nvPr/>
          </p:nvSpPr>
          <p:spPr>
            <a:xfrm>
              <a:off x="3965713" y="4680594"/>
              <a:ext cx="930968" cy="901148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E9AE98C5-3A7D-44EB-8405-4F3BBD536024}"/>
                </a:ext>
              </a:extLst>
            </p:cNvPr>
            <p:cNvSpPr/>
            <p:nvPr/>
          </p:nvSpPr>
          <p:spPr>
            <a:xfrm>
              <a:off x="5254488" y="4808003"/>
              <a:ext cx="1292087" cy="64633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134A43C-6CCD-454B-8FFC-FE8A99312DB0}"/>
                </a:ext>
              </a:extLst>
            </p:cNvPr>
            <p:cNvSpPr txBox="1"/>
            <p:nvPr/>
          </p:nvSpPr>
          <p:spPr>
            <a:xfrm>
              <a:off x="5254487" y="4839287"/>
              <a:ext cx="1292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Model inference framework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44555E9-585A-483C-B1CE-9663508CF0CD}"/>
                </a:ext>
              </a:extLst>
            </p:cNvPr>
            <p:cNvSpPr/>
            <p:nvPr/>
          </p:nvSpPr>
          <p:spPr>
            <a:xfrm>
              <a:off x="5675244" y="1219200"/>
              <a:ext cx="3207026" cy="1073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B993DDD-5500-4D4F-B539-D257C59D8DE1}"/>
                </a:ext>
              </a:extLst>
            </p:cNvPr>
            <p:cNvSpPr txBox="1"/>
            <p:nvPr/>
          </p:nvSpPr>
          <p:spPr>
            <a:xfrm>
              <a:off x="6281530" y="1431235"/>
              <a:ext cx="1842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Persistent data store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40633938-CF73-43B8-A8C4-7DCBA7B63D1D}"/>
                </a:ext>
              </a:extLst>
            </p:cNvPr>
            <p:cNvSpPr/>
            <p:nvPr/>
          </p:nvSpPr>
          <p:spPr>
            <a:xfrm>
              <a:off x="5675244" y="2723338"/>
              <a:ext cx="3207026" cy="1073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DF5C2A1C-D952-4E0B-A16A-6F7969590C9C}"/>
                </a:ext>
              </a:extLst>
            </p:cNvPr>
            <p:cNvSpPr txBox="1"/>
            <p:nvPr/>
          </p:nvSpPr>
          <p:spPr>
            <a:xfrm>
              <a:off x="6281530" y="3074928"/>
              <a:ext cx="1842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Start up interface</a:t>
              </a:r>
            </a:p>
          </p:txBody>
        </p: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xmlns="" id="{9E3B858F-CA95-4BD1-A8D9-626F26BAEA3F}"/>
                </a:ext>
              </a:extLst>
            </p:cNvPr>
            <p:cNvCxnSpPr>
              <a:cxnSpLocks/>
              <a:stCxn id="53" idx="2"/>
              <a:endCxn id="48" idx="0"/>
            </p:cNvCxnSpPr>
            <p:nvPr/>
          </p:nvCxnSpPr>
          <p:spPr>
            <a:xfrm rot="5400000">
              <a:off x="5307425" y="2920537"/>
              <a:ext cx="1095107" cy="2847561"/>
            </a:xfrm>
            <a:prstGeom prst="curvedConnector3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Curved 55">
              <a:extLst>
                <a:ext uri="{FF2B5EF4-FFF2-40B4-BE49-F238E27FC236}">
                  <a16:creationId xmlns:a16="http://schemas.microsoft.com/office/drawing/2014/main" xmlns="" id="{228A3DDE-17CA-4364-B769-479BC408FA41}"/>
                </a:ext>
              </a:extLst>
            </p:cNvPr>
            <p:cNvCxnSpPr>
              <a:cxnSpLocks/>
              <a:stCxn id="53" idx="2"/>
              <a:endCxn id="49" idx="0"/>
            </p:cNvCxnSpPr>
            <p:nvPr/>
          </p:nvCxnSpPr>
          <p:spPr>
            <a:xfrm rot="5400000">
              <a:off x="6084026" y="3613271"/>
              <a:ext cx="1011239" cy="1378225"/>
            </a:xfrm>
            <a:prstGeom prst="curvedConnector3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77505339-F5C4-46C5-B027-AA0C1290ECD2}"/>
                </a:ext>
              </a:extLst>
            </p:cNvPr>
            <p:cNvSpPr txBox="1"/>
            <p:nvPr/>
          </p:nvSpPr>
          <p:spPr>
            <a:xfrm>
              <a:off x="3857232" y="4854379"/>
              <a:ext cx="1156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In memory data store</a:t>
              </a:r>
            </a:p>
          </p:txBody>
        </p: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xmlns="" id="{5F74EA60-5D00-41B0-AC13-5F1E27818DBE}"/>
                </a:ext>
              </a:extLst>
            </p:cNvPr>
            <p:cNvCxnSpPr>
              <a:cxnSpLocks/>
              <a:stCxn id="43" idx="2"/>
              <a:endCxn id="57" idx="0"/>
            </p:cNvCxnSpPr>
            <p:nvPr/>
          </p:nvCxnSpPr>
          <p:spPr>
            <a:xfrm rot="16200000" flipH="1">
              <a:off x="2619829" y="3038849"/>
              <a:ext cx="1289544" cy="2341515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or: Curved 58">
              <a:extLst>
                <a:ext uri="{FF2B5EF4-FFF2-40B4-BE49-F238E27FC236}">
                  <a16:creationId xmlns:a16="http://schemas.microsoft.com/office/drawing/2014/main" xmlns="" id="{292BC859-952C-4CDC-9D06-561FC8D0D14A}"/>
                </a:ext>
              </a:extLst>
            </p:cNvPr>
            <p:cNvCxnSpPr>
              <a:cxnSpLocks/>
              <a:stCxn id="46" idx="2"/>
              <a:endCxn id="57" idx="0"/>
            </p:cNvCxnSpPr>
            <p:nvPr/>
          </p:nvCxnSpPr>
          <p:spPr>
            <a:xfrm rot="16200000" flipH="1">
              <a:off x="3411880" y="3830900"/>
              <a:ext cx="1330382" cy="716574"/>
            </a:xfrm>
            <a:prstGeom prst="curvedConnector3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3B4B0169-24E1-4230-8343-BF4E5470D87E}"/>
                </a:ext>
              </a:extLst>
            </p:cNvPr>
            <p:cNvCxnSpPr>
              <a:stCxn id="51" idx="2"/>
              <a:endCxn id="53" idx="0"/>
            </p:cNvCxnSpPr>
            <p:nvPr/>
          </p:nvCxnSpPr>
          <p:spPr>
            <a:xfrm>
              <a:off x="7278757" y="2292626"/>
              <a:ext cx="0" cy="430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lowchart: Off-page Connector 60">
              <a:extLst>
                <a:ext uri="{FF2B5EF4-FFF2-40B4-BE49-F238E27FC236}">
                  <a16:creationId xmlns:a16="http://schemas.microsoft.com/office/drawing/2014/main" xmlns="" id="{379DD254-9A4B-48EE-9557-762C48F12CCA}"/>
                </a:ext>
              </a:extLst>
            </p:cNvPr>
            <p:cNvSpPr/>
            <p:nvPr/>
          </p:nvSpPr>
          <p:spPr>
            <a:xfrm rot="5400000">
              <a:off x="1525190" y="1291621"/>
              <a:ext cx="565806" cy="959131"/>
            </a:xfrm>
            <a:prstGeom prst="flowChartOffpage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9B57A6E-69D2-4A0B-8B80-87BE0D3D5444}"/>
                </a:ext>
              </a:extLst>
            </p:cNvPr>
            <p:cNvSpPr txBox="1"/>
            <p:nvPr/>
          </p:nvSpPr>
          <p:spPr>
            <a:xfrm>
              <a:off x="1610142" y="3041377"/>
              <a:ext cx="927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Feature Update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67235E81-257C-473B-8405-F4E28D9FF923}"/>
                </a:ext>
              </a:extLst>
            </p:cNvPr>
            <p:cNvSpPr txBox="1"/>
            <p:nvPr/>
          </p:nvSpPr>
          <p:spPr>
            <a:xfrm>
              <a:off x="2880692" y="1589387"/>
              <a:ext cx="1089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Messaging layer</a:t>
              </a:r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xmlns="" id="{38D1F613-ACCA-44CC-9F29-CFAE4DFA6C39}"/>
                </a:ext>
              </a:extLst>
            </p:cNvPr>
            <p:cNvCxnSpPr>
              <a:cxnSpLocks/>
              <a:stCxn id="42" idx="3"/>
              <a:endCxn id="62" idx="0"/>
            </p:cNvCxnSpPr>
            <p:nvPr/>
          </p:nvCxnSpPr>
          <p:spPr>
            <a:xfrm rot="5400000">
              <a:off x="2353091" y="1920743"/>
              <a:ext cx="841513" cy="1399755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Curved 64">
              <a:extLst>
                <a:ext uri="{FF2B5EF4-FFF2-40B4-BE49-F238E27FC236}">
                  <a16:creationId xmlns:a16="http://schemas.microsoft.com/office/drawing/2014/main" xmlns="" id="{577BB650-3FB5-4A81-BDE7-B3510DB0365F}"/>
                </a:ext>
              </a:extLst>
            </p:cNvPr>
            <p:cNvCxnSpPr>
              <a:cxnSpLocks/>
              <a:stCxn id="42" idx="3"/>
              <a:endCxn id="46" idx="0"/>
            </p:cNvCxnSpPr>
            <p:nvPr/>
          </p:nvCxnSpPr>
          <p:spPr>
            <a:xfrm rot="16200000" flipH="1">
              <a:off x="3165021" y="2508567"/>
              <a:ext cx="862468" cy="245061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35025BB0-2DE2-43D2-82CF-72236C0208A5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2393676" y="1742661"/>
              <a:ext cx="487016" cy="11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1E8E920-A338-49D2-9229-1040F3FDDC7F}"/>
                </a:ext>
              </a:extLst>
            </p:cNvPr>
            <p:cNvSpPr txBox="1"/>
            <p:nvPr/>
          </p:nvSpPr>
          <p:spPr>
            <a:xfrm>
              <a:off x="6771862" y="4285062"/>
              <a:ext cx="904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Deploy model</a:t>
              </a:r>
            </a:p>
          </p:txBody>
        </p:sp>
        <p:cxnSp>
          <p:nvCxnSpPr>
            <p:cNvPr id="68" name="Connector: Curved 67">
              <a:extLst>
                <a:ext uri="{FF2B5EF4-FFF2-40B4-BE49-F238E27FC236}">
                  <a16:creationId xmlns:a16="http://schemas.microsoft.com/office/drawing/2014/main" xmlns="" id="{5EC31991-D03B-41FC-846E-47B5851B4F97}"/>
                </a:ext>
              </a:extLst>
            </p:cNvPr>
            <p:cNvCxnSpPr>
              <a:cxnSpLocks/>
              <a:stCxn id="44" idx="2"/>
              <a:endCxn id="49" idx="0"/>
            </p:cNvCxnSpPr>
            <p:nvPr/>
          </p:nvCxnSpPr>
          <p:spPr>
            <a:xfrm rot="16200000" flipH="1">
              <a:off x="4186473" y="3093944"/>
              <a:ext cx="1249792" cy="2178326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E7AAE677-404D-42BA-A0DE-C4C15D65702B}"/>
                </a:ext>
              </a:extLst>
            </p:cNvPr>
            <p:cNvSpPr txBox="1"/>
            <p:nvPr/>
          </p:nvSpPr>
          <p:spPr>
            <a:xfrm>
              <a:off x="1456084" y="3923719"/>
              <a:ext cx="142460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Update entity features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D3E37B0E-2AE7-49FB-8A51-A32C568DC2BA}"/>
                </a:ext>
              </a:extLst>
            </p:cNvPr>
            <p:cNvCxnSpPr/>
            <p:nvPr/>
          </p:nvCxnSpPr>
          <p:spPr>
            <a:xfrm>
              <a:off x="5121966" y="437323"/>
              <a:ext cx="0" cy="3525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5AF2C88A-7261-46C5-84FC-8489A55E527D}"/>
                </a:ext>
              </a:extLst>
            </p:cNvPr>
            <p:cNvSpPr txBox="1"/>
            <p:nvPr/>
          </p:nvSpPr>
          <p:spPr>
            <a:xfrm>
              <a:off x="1608486" y="437322"/>
              <a:ext cx="2181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Real time processing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A8065299-EFC0-41DB-944D-2DDF22F8970F}"/>
                </a:ext>
              </a:extLst>
            </p:cNvPr>
            <p:cNvSpPr txBox="1"/>
            <p:nvPr/>
          </p:nvSpPr>
          <p:spPr>
            <a:xfrm>
              <a:off x="6330405" y="456144"/>
              <a:ext cx="2181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Batch processing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D67736A6-5E8E-409F-888F-9BF1C34AAF31}"/>
                </a:ext>
              </a:extLst>
            </p:cNvPr>
            <p:cNvCxnSpPr>
              <a:cxnSpLocks/>
            </p:cNvCxnSpPr>
            <p:nvPr/>
          </p:nvCxnSpPr>
          <p:spPr>
            <a:xfrm>
              <a:off x="1890092" y="976364"/>
              <a:ext cx="0" cy="4548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38C30F93-4485-42DD-9AE0-A9E869B634BF}"/>
                </a:ext>
              </a:extLst>
            </p:cNvPr>
            <p:cNvSpPr txBox="1"/>
            <p:nvPr/>
          </p:nvSpPr>
          <p:spPr>
            <a:xfrm>
              <a:off x="1959670" y="788012"/>
              <a:ext cx="1156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Tx message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B5479BF7-21BA-4E4D-BA1A-8F8E814DE492}"/>
                </a:ext>
              </a:extLst>
            </p:cNvPr>
            <p:cNvSpPr txBox="1"/>
            <p:nvPr/>
          </p:nvSpPr>
          <p:spPr>
            <a:xfrm>
              <a:off x="7410449" y="2314552"/>
              <a:ext cx="904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Tx history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8118A2E-048F-4A44-9D08-BD6DA2C37E33}"/>
                </a:ext>
              </a:extLst>
            </p:cNvPr>
            <p:cNvSpPr txBox="1"/>
            <p:nvPr/>
          </p:nvSpPr>
          <p:spPr>
            <a:xfrm>
              <a:off x="5502967" y="3946834"/>
              <a:ext cx="1043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Update entity features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E87B39E0-2F8C-4512-B85F-DE4538224C82}"/>
                </a:ext>
              </a:extLst>
            </p:cNvPr>
            <p:cNvSpPr txBox="1"/>
            <p:nvPr/>
          </p:nvSpPr>
          <p:spPr>
            <a:xfrm>
              <a:off x="4091611" y="3873948"/>
              <a:ext cx="1194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HTTP REST </a:t>
              </a:r>
              <a:r>
                <a:rPr lang="en-US" sz="1200" dirty="0" err="1"/>
                <a:t>api</a:t>
              </a:r>
              <a:endParaRPr lang="en-US" sz="12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3207C955-D893-450C-A81E-587D95680174}"/>
                </a:ext>
              </a:extLst>
            </p:cNvPr>
            <p:cNvSpPr txBox="1"/>
            <p:nvPr/>
          </p:nvSpPr>
          <p:spPr>
            <a:xfrm>
              <a:off x="6818247" y="5065468"/>
              <a:ext cx="1822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In-Memory Layer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D2BF7163-631B-4899-BE5F-B435472C8CAB}"/>
                </a:ext>
              </a:extLst>
            </p:cNvPr>
            <p:cNvSpPr txBox="1"/>
            <p:nvPr/>
          </p:nvSpPr>
          <p:spPr>
            <a:xfrm>
              <a:off x="-62946" y="3056770"/>
              <a:ext cx="14080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Processing</a:t>
              </a:r>
            </a:p>
            <a:p>
              <a:pPr algn="ctr"/>
              <a:r>
                <a:rPr lang="en-US" sz="1600" b="1" dirty="0"/>
                <a:t> Layer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041BFDB2-D898-4868-A08F-619A68260BB6}"/>
                </a:ext>
              </a:extLst>
            </p:cNvPr>
            <p:cNvSpPr txBox="1"/>
            <p:nvPr/>
          </p:nvSpPr>
          <p:spPr>
            <a:xfrm>
              <a:off x="-274986" y="1488283"/>
              <a:ext cx="1755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Messaging</a:t>
              </a:r>
            </a:p>
            <a:p>
              <a:pPr algn="ctr"/>
              <a:r>
                <a:rPr lang="en-US" sz="1600" b="1" dirty="0"/>
                <a:t> Layer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933E1D11-6A25-4904-93BB-F949A84E885A}"/>
                </a:ext>
              </a:extLst>
            </p:cNvPr>
            <p:cNvSpPr txBox="1"/>
            <p:nvPr/>
          </p:nvSpPr>
          <p:spPr>
            <a:xfrm>
              <a:off x="8791857" y="1373328"/>
              <a:ext cx="134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Persistent</a:t>
              </a:r>
            </a:p>
            <a:p>
              <a:pPr algn="ctr"/>
              <a:r>
                <a:rPr lang="en-US" sz="1600" b="1" dirty="0"/>
                <a:t> layer </a:t>
              </a:r>
            </a:p>
          </p:txBody>
        </p:sp>
        <p:cxnSp>
          <p:nvCxnSpPr>
            <p:cNvPr id="104" name="Connector: Elbow 103">
              <a:extLst>
                <a:ext uri="{FF2B5EF4-FFF2-40B4-BE49-F238E27FC236}">
                  <a16:creationId xmlns:a16="http://schemas.microsoft.com/office/drawing/2014/main" xmlns="" id="{DB42232E-BE84-40CD-85AF-7FA2EE9A35CF}"/>
                </a:ext>
              </a:extLst>
            </p:cNvPr>
            <p:cNvCxnSpPr/>
            <p:nvPr/>
          </p:nvCxnSpPr>
          <p:spPr>
            <a:xfrm rot="5400000" flipH="1" flipV="1">
              <a:off x="6307987" y="2778428"/>
              <a:ext cx="2637279" cy="1709529"/>
            </a:xfrm>
            <a:prstGeom prst="bentConnector3">
              <a:avLst>
                <a:gd name="adj1" fmla="val -2762"/>
              </a:avLst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iPrescribe using AWS Sagemaker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A79EBA4F-5630-4240-BAD8-61BB20C3B959}" type="slidenum">
              <a:rPr lang="en-US" smtClean="0"/>
              <a:pPr>
                <a:defRPr/>
              </a:pPr>
              <a:t>8</a:t>
            </a:fld>
            <a:r>
              <a:rPr lang="en-US"/>
              <a:t> -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3B88EB6-A5D0-4827-AF8C-21DCB355936D}"/>
              </a:ext>
            </a:extLst>
          </p:cNvPr>
          <p:cNvGrpSpPr/>
          <p:nvPr/>
        </p:nvGrpSpPr>
        <p:grpSpPr>
          <a:xfrm>
            <a:off x="114914" y="1186506"/>
            <a:ext cx="8632211" cy="4566459"/>
            <a:chOff x="2393879" y="792610"/>
            <a:chExt cx="9183833" cy="45664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6287180-5182-4446-9955-1CE2F18F279E}"/>
                </a:ext>
              </a:extLst>
            </p:cNvPr>
            <p:cNvSpPr txBox="1"/>
            <p:nvPr/>
          </p:nvSpPr>
          <p:spPr>
            <a:xfrm>
              <a:off x="7113401" y="1387372"/>
              <a:ext cx="3793122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train</a:t>
              </a:r>
              <a:r>
                <a:rPr lang="en-US" sz="1200" b="1" dirty="0"/>
                <a:t>()</a:t>
              </a:r>
            </a:p>
            <a:p>
              <a:pPr algn="ctr"/>
              <a:r>
                <a:rPr lang="en-US" sz="1200" b="1" dirty="0"/>
                <a:t>  </a:t>
              </a:r>
              <a:r>
                <a:rPr lang="en-US" sz="1200" b="1" dirty="0" smtClean="0"/>
                <a:t> </a:t>
              </a:r>
              <a:r>
                <a:rPr lang="en-US" sz="1200" b="1" dirty="0"/>
                <a:t>Model training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ED26FE3-8C13-4A70-B32C-4B2CC4A2A75E}"/>
                </a:ext>
              </a:extLst>
            </p:cNvPr>
            <p:cNvSpPr txBox="1"/>
            <p:nvPr/>
          </p:nvSpPr>
          <p:spPr>
            <a:xfrm>
              <a:off x="7123911" y="2216100"/>
              <a:ext cx="375219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save()</a:t>
              </a:r>
            </a:p>
            <a:p>
              <a:r>
                <a:rPr lang="en-US" sz="1200" b="1" dirty="0"/>
                <a:t>                            </a:t>
              </a:r>
              <a:r>
                <a:rPr lang="en-US" sz="1200" b="1" dirty="0" smtClean="0"/>
                <a:t>Saving </a:t>
              </a:r>
              <a:r>
                <a:rPr lang="en-US" sz="1200" b="1" dirty="0"/>
                <a:t>model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86C25DA-4C30-4970-941A-76DB9F1A8D6C}"/>
                </a:ext>
              </a:extLst>
            </p:cNvPr>
            <p:cNvSpPr txBox="1"/>
            <p:nvPr/>
          </p:nvSpPr>
          <p:spPr>
            <a:xfrm>
              <a:off x="7139677" y="3120904"/>
              <a:ext cx="375219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/>
                <a:t>model_fn</a:t>
              </a:r>
              <a:r>
                <a:rPr lang="en-US" sz="1200" b="1" dirty="0"/>
                <a:t>()</a:t>
              </a:r>
            </a:p>
            <a:p>
              <a:r>
                <a:rPr lang="en-US" sz="1200" b="1" dirty="0"/>
                <a:t>                   Loads and deploys  models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D778373-0DEB-4EF7-97B8-F81963728A68}"/>
                </a:ext>
              </a:extLst>
            </p:cNvPr>
            <p:cNvSpPr txBox="1"/>
            <p:nvPr/>
          </p:nvSpPr>
          <p:spPr>
            <a:xfrm>
              <a:off x="7155443" y="4021832"/>
              <a:ext cx="375219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/>
                <a:t>Transform_fn</a:t>
              </a:r>
              <a:r>
                <a:rPr lang="en-US" sz="1200" b="1" dirty="0"/>
                <a:t>()</a:t>
              </a:r>
            </a:p>
            <a:p>
              <a:pPr algn="ctr"/>
              <a:r>
                <a:rPr lang="en-US" sz="1200" b="1" dirty="0" err="1"/>
                <a:t>fomattiing</a:t>
              </a:r>
              <a:r>
                <a:rPr lang="en-US" sz="1200" b="1" dirty="0"/>
                <a:t> data, prediction module, output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4947B3A1-5E31-4109-8F4B-BD34D2C61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111" y="1420268"/>
              <a:ext cx="15766" cy="39388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3C784DA-5C38-42E1-8EDB-93BF28E6BCB4}"/>
                </a:ext>
              </a:extLst>
            </p:cNvPr>
            <p:cNvSpPr txBox="1"/>
            <p:nvPr/>
          </p:nvSpPr>
          <p:spPr>
            <a:xfrm>
              <a:off x="2441405" y="1420268"/>
              <a:ext cx="3699633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/>
                <a:t>MXnet</a:t>
              </a:r>
              <a:r>
                <a:rPr lang="en-US" sz="1200" b="1" dirty="0"/>
                <a:t>()</a:t>
              </a:r>
            </a:p>
            <a:p>
              <a:pPr algn="ctr"/>
              <a:r>
                <a:rPr lang="en-US" sz="1200" b="1" dirty="0"/>
                <a:t>Estimator-script, instances, hyperparameter </a:t>
              </a:r>
              <a:r>
                <a:rPr lang="en-US" sz="1200" b="1" dirty="0" err="1"/>
                <a:t>role,credentials</a:t>
              </a:r>
              <a:endParaRPr lang="en-US" sz="12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FEF3EFC-5A85-4F8F-B700-9A05D8182873}"/>
                </a:ext>
              </a:extLst>
            </p:cNvPr>
            <p:cNvSpPr txBox="1"/>
            <p:nvPr/>
          </p:nvSpPr>
          <p:spPr>
            <a:xfrm>
              <a:off x="2409645" y="2234364"/>
              <a:ext cx="375219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Fit()</a:t>
              </a:r>
            </a:p>
            <a:p>
              <a:pPr algn="ctr"/>
              <a:r>
                <a:rPr lang="en-US" sz="1200" b="1" dirty="0"/>
                <a:t>                        Pass training data locations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8EBFCF9-6429-4CA3-A492-1CB0A74C3FA0}"/>
                </a:ext>
              </a:extLst>
            </p:cNvPr>
            <p:cNvSpPr txBox="1"/>
            <p:nvPr/>
          </p:nvSpPr>
          <p:spPr>
            <a:xfrm>
              <a:off x="2393879" y="3122047"/>
              <a:ext cx="375219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deploy()</a:t>
              </a:r>
            </a:p>
            <a:p>
              <a:r>
                <a:rPr lang="en-US" sz="1200" b="1" dirty="0"/>
                <a:t>                 Starts server, initiates workers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1E088C3-BF34-4220-A2BB-55839195E7DD}"/>
                </a:ext>
              </a:extLst>
            </p:cNvPr>
            <p:cNvSpPr txBox="1"/>
            <p:nvPr/>
          </p:nvSpPr>
          <p:spPr>
            <a:xfrm>
              <a:off x="2409645" y="4026846"/>
              <a:ext cx="375219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prediction(data)</a:t>
              </a:r>
            </a:p>
            <a:p>
              <a:pPr algn="ctr"/>
              <a:r>
                <a:rPr lang="en-US" sz="1200" b="1" dirty="0"/>
                <a:t>Data for prediction ( from web ?, batch)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ACD0A35-27FC-4C46-963E-1D42AC8729F0}"/>
                </a:ext>
              </a:extLst>
            </p:cNvPr>
            <p:cNvSpPr txBox="1"/>
            <p:nvPr/>
          </p:nvSpPr>
          <p:spPr>
            <a:xfrm>
              <a:off x="2411927" y="4897404"/>
              <a:ext cx="375219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delete </a:t>
              </a:r>
              <a:r>
                <a:rPr lang="en-US" sz="1200" b="1" dirty="0" err="1"/>
                <a:t>end_point</a:t>
              </a:r>
              <a:r>
                <a:rPr lang="en-US" sz="1200" b="1" dirty="0"/>
                <a:t>(data)</a:t>
              </a:r>
            </a:p>
            <a:p>
              <a:pPr algn="ctr"/>
              <a:r>
                <a:rPr lang="en-US" sz="1200" b="1" dirty="0"/>
                <a:t>Delete instances and model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D95E76A-D848-4308-8CE2-8836CEC81992}"/>
                </a:ext>
              </a:extLst>
            </p:cNvPr>
            <p:cNvSpPr txBox="1"/>
            <p:nvPr/>
          </p:nvSpPr>
          <p:spPr>
            <a:xfrm>
              <a:off x="2494106" y="819808"/>
              <a:ext cx="4193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MXNet</a:t>
              </a:r>
              <a:r>
                <a:rPr lang="en-US" sz="1200" b="1" dirty="0"/>
                <a:t> and SAGEMAKER FUNCTIONS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D9E44ED-2A16-4805-884F-6562F6E3A6D1}"/>
                </a:ext>
              </a:extLst>
            </p:cNvPr>
            <p:cNvSpPr txBox="1"/>
            <p:nvPr/>
          </p:nvSpPr>
          <p:spPr>
            <a:xfrm>
              <a:off x="6955900" y="792610"/>
              <a:ext cx="4621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USER IMPLEMENTED SAGEMAKER FUNCTIONS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D9E43791-582F-4ECC-AEB5-FAE9FBE72B7D}"/>
                </a:ext>
              </a:extLst>
            </p:cNvPr>
            <p:cNvCxnSpPr>
              <a:stCxn id="36" idx="2"/>
              <a:endCxn id="37" idx="0"/>
            </p:cNvCxnSpPr>
            <p:nvPr/>
          </p:nvCxnSpPr>
          <p:spPr>
            <a:xfrm flipH="1">
              <a:off x="4285742" y="2066599"/>
              <a:ext cx="5480" cy="1677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AD67E08A-5042-4ABD-BD4C-AA4D2C2A8DB9}"/>
                </a:ext>
              </a:extLst>
            </p:cNvPr>
            <p:cNvCxnSpPr>
              <a:cxnSpLocks/>
            </p:cNvCxnSpPr>
            <p:nvPr/>
          </p:nvCxnSpPr>
          <p:spPr>
            <a:xfrm>
              <a:off x="4272490" y="2696029"/>
              <a:ext cx="10738" cy="4392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AFE36EE3-BC72-492C-8F56-2100D9191C57}"/>
                </a:ext>
              </a:extLst>
            </p:cNvPr>
            <p:cNvCxnSpPr>
              <a:stCxn id="38" idx="2"/>
              <a:endCxn id="39" idx="0"/>
            </p:cNvCxnSpPr>
            <p:nvPr/>
          </p:nvCxnSpPr>
          <p:spPr>
            <a:xfrm>
              <a:off x="4269976" y="3583712"/>
              <a:ext cx="15766" cy="4431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F88C4D9B-060A-42BE-B3FF-410DA9758A94}"/>
                </a:ext>
              </a:extLst>
            </p:cNvPr>
            <p:cNvCxnSpPr>
              <a:stCxn id="39" idx="2"/>
              <a:endCxn id="40" idx="0"/>
            </p:cNvCxnSpPr>
            <p:nvPr/>
          </p:nvCxnSpPr>
          <p:spPr>
            <a:xfrm>
              <a:off x="4285742" y="4488511"/>
              <a:ext cx="2282" cy="4088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F34DF5C2-C4E8-46AD-A0D6-71BBB428B397}"/>
                </a:ext>
              </a:extLst>
            </p:cNvPr>
            <p:cNvCxnSpPr>
              <a:cxnSpLocks/>
              <a:stCxn id="37" idx="3"/>
              <a:endCxn id="31" idx="1"/>
            </p:cNvCxnSpPr>
            <p:nvPr/>
          </p:nvCxnSpPr>
          <p:spPr>
            <a:xfrm flipV="1">
              <a:off x="6161838" y="1801736"/>
              <a:ext cx="951563" cy="6634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553E37EF-8B9E-4C77-A805-1CC507C10155}"/>
                </a:ext>
              </a:extLst>
            </p:cNvPr>
            <p:cNvCxnSpPr>
              <a:stCxn id="38" idx="3"/>
              <a:endCxn id="33" idx="1"/>
            </p:cNvCxnSpPr>
            <p:nvPr/>
          </p:nvCxnSpPr>
          <p:spPr>
            <a:xfrm flipV="1">
              <a:off x="6146072" y="3351737"/>
              <a:ext cx="993605" cy="11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F8668B2E-8236-4A3D-8481-6B0C0641B0E2}"/>
                </a:ext>
              </a:extLst>
            </p:cNvPr>
            <p:cNvCxnSpPr>
              <a:stCxn id="39" idx="3"/>
              <a:endCxn id="34" idx="1"/>
            </p:cNvCxnSpPr>
            <p:nvPr/>
          </p:nvCxnSpPr>
          <p:spPr>
            <a:xfrm flipV="1">
              <a:off x="6161838" y="4252665"/>
              <a:ext cx="993605" cy="50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A8020019-6176-421B-B624-0DD83A4B8CEF}"/>
                </a:ext>
              </a:extLst>
            </p:cNvPr>
            <p:cNvCxnSpPr>
              <a:cxnSpLocks/>
            </p:cNvCxnSpPr>
            <p:nvPr/>
          </p:nvCxnSpPr>
          <p:spPr>
            <a:xfrm>
              <a:off x="9031540" y="1846964"/>
              <a:ext cx="0" cy="369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338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C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GCP Deliverable &amp; Presentation Graphics Standard - Master Slide">
  <a:themeElements>
    <a:clrScheme name="GCP Deliverable &amp; Presentation Graphics Standard - Master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CFF6"/>
      </a:accent1>
      <a:accent2>
        <a:srgbClr val="BDB1A5"/>
      </a:accent2>
      <a:accent3>
        <a:srgbClr val="FFFFFF"/>
      </a:accent3>
      <a:accent4>
        <a:srgbClr val="000000"/>
      </a:accent4>
      <a:accent5>
        <a:srgbClr val="BAE4FA"/>
      </a:accent5>
      <a:accent6>
        <a:srgbClr val="ABA095"/>
      </a:accent6>
      <a:hlink>
        <a:srgbClr val="4E84C4"/>
      </a:hlink>
      <a:folHlink>
        <a:srgbClr val="C4ECFB"/>
      </a:folHlink>
    </a:clrScheme>
    <a:fontScheme name="GCP IO Practice Them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CFF6"/>
        </a:solidFill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CFF6"/>
        </a:solidFill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GCP Deliverable &amp; Presentation Graphics Standard - Mast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CFF6"/>
        </a:accent1>
        <a:accent2>
          <a:srgbClr val="BDB1A5"/>
        </a:accent2>
        <a:accent3>
          <a:srgbClr val="FFFFFF"/>
        </a:accent3>
        <a:accent4>
          <a:srgbClr val="000000"/>
        </a:accent4>
        <a:accent5>
          <a:srgbClr val="BAE4FA"/>
        </a:accent5>
        <a:accent6>
          <a:srgbClr val="ABA095"/>
        </a:accent6>
        <a:hlink>
          <a:srgbClr val="4E84C4"/>
        </a:hlink>
        <a:folHlink>
          <a:srgbClr val="C4EC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S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">
      <a:srgbClr val="6DCFF6"/>
    </a:custClr>
    <a:custClr name="TCS Blue 50%">
      <a:srgbClr val="B0DFF3"/>
    </a:custClr>
    <a:custClr name="TCS Blue 25%">
      <a:srgbClr val="D7EFFA"/>
    </a:custClr>
    <a:custClr name="TCS Dark Blue">
      <a:srgbClr val="0069BE"/>
    </a:custClr>
    <a:custClr name="TCS Dark Blue 50%">
      <a:srgbClr val="98B4E6"/>
    </a:custClr>
    <a:custClr name="TCS Dark Blue 25%">
      <a:srgbClr val="E1ECF8"/>
    </a:custClr>
    <a:custClr name="TCS Light Violet">
      <a:srgbClr val="83389B"/>
    </a:custClr>
    <a:custClr name="TCS Light Violet 50%">
      <a:srgbClr val="C69FDB"/>
    </a:custClr>
    <a:custClr name="TCS Light Violet 25%">
      <a:srgbClr val="E2CFED"/>
    </a:custClr>
    <a:custClr name="TCS Green">
      <a:srgbClr val="55A51C"/>
    </a:custClr>
    <a:custClr name="TCS Green 50%">
      <a:srgbClr val="ABD38C"/>
    </a:custClr>
    <a:custClr name="TCS Green 25%">
      <a:srgbClr val="D3E8C6"/>
    </a:custClr>
    <a:custClr name="TCS Orange">
      <a:srgbClr val="D6492A"/>
    </a:custClr>
    <a:custClr name="TCS Orange 50%">
      <a:srgbClr val="F7AC94"/>
    </a:custClr>
    <a:custClr name="TCS Orange 25%">
      <a:srgbClr val="FBD6C9"/>
    </a:custClr>
    <a:custClr name="TCS Warm Grey">
      <a:srgbClr val="B9AFA4"/>
    </a:custClr>
    <a:custClr name="TCS Warm Grey 50%">
      <a:srgbClr val="D7D4CF"/>
    </a:custClr>
    <a:custClr name="TCS Warm Grey 25%">
      <a:srgbClr val="E8EAE7"/>
    </a:custClr>
    <a:custClr name="TCS Brown">
      <a:srgbClr val="974B07"/>
    </a:custClr>
    <a:custClr name="TCS Brown 50%">
      <a:srgbClr val="D1A484"/>
    </a:custClr>
    <a:custClr name="TCS Brown 25%">
      <a:srgbClr val="E8D1C2"/>
    </a:custClr>
    <a:custClr name="TCS Light Green">
      <a:srgbClr val="C1BB00"/>
    </a:custClr>
    <a:custClr name="TCS Light Green 50%">
      <a:srgbClr val="E2DB92"/>
    </a:custClr>
    <a:custClr name="TCS Light Green 25%">
      <a:srgbClr val="F0EDC9"/>
    </a:custClr>
    <a:custClr name="TCS Yellow">
      <a:srgbClr val="FFDD3E"/>
    </a:custClr>
    <a:custClr name="TCS Yellow 50%">
      <a:srgbClr val="FCEFA5"/>
    </a:custClr>
    <a:custClr name="TCS Yellow 25%">
      <a:srgbClr val="FDF7D4"/>
    </a:custClr>
    <a:custClr name="TCS Dark Grey">
      <a:srgbClr val="58595B"/>
    </a:custClr>
    <a:custClr name="TCS Dark Grey 50%">
      <a:srgbClr val="A5A8AA"/>
    </a:custClr>
    <a:custClr name="TCS Dark Grey 25%">
      <a:srgbClr val="D0D3D4"/>
    </a:custClr>
    <a:custClr name="TATA Blue">
      <a:srgbClr val="4E84C4"/>
    </a:custClr>
    <a:custClr name="TATA Blue 50%">
      <a:srgbClr val="ACC3EC"/>
    </a:custClr>
    <a:custClr name="TATA Blue 25%">
      <a:srgbClr val="D4E1F7"/>
    </a:custClr>
  </a:custClrLst>
</a:theme>
</file>

<file path=ppt/theme/theme3.xml><?xml version="1.0" encoding="utf-8"?>
<a:theme xmlns:a="http://schemas.openxmlformats.org/drawingml/2006/main" name="Divid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">
      <a:srgbClr val="6DCFF6"/>
    </a:custClr>
    <a:custClr name="TCS Blue 50%">
      <a:srgbClr val="B0DFF3"/>
    </a:custClr>
    <a:custClr name="TCS Blue 25%">
      <a:srgbClr val="D7EFFA"/>
    </a:custClr>
    <a:custClr name="TCS Dark Blue">
      <a:srgbClr val="0069BE"/>
    </a:custClr>
    <a:custClr name="TCS Dark Blue 50%">
      <a:srgbClr val="98B4E6"/>
    </a:custClr>
    <a:custClr name="TCS Dark Blue 25%">
      <a:srgbClr val="E1ECF8"/>
    </a:custClr>
    <a:custClr name="TCS Light Violet">
      <a:srgbClr val="83389B"/>
    </a:custClr>
    <a:custClr name="TCS Light Violet 50%">
      <a:srgbClr val="C69FDB"/>
    </a:custClr>
    <a:custClr name="TCS Light Violet 25%">
      <a:srgbClr val="E2CFED"/>
    </a:custClr>
    <a:custClr name="TCS Green">
      <a:srgbClr val="55A51C"/>
    </a:custClr>
    <a:custClr name="TCS Green 50%">
      <a:srgbClr val="ABD38C"/>
    </a:custClr>
    <a:custClr name="TCS Green 25%">
      <a:srgbClr val="D3E8C6"/>
    </a:custClr>
    <a:custClr name="TCS Orange">
      <a:srgbClr val="D6492A"/>
    </a:custClr>
    <a:custClr name="TCS Orange 50%">
      <a:srgbClr val="F7AC94"/>
    </a:custClr>
    <a:custClr name="TCS Orange 25%">
      <a:srgbClr val="FBD6C9"/>
    </a:custClr>
    <a:custClr name="TCS Warm Grey">
      <a:srgbClr val="B9AFA4"/>
    </a:custClr>
    <a:custClr name="TCS Warm Grey 50%">
      <a:srgbClr val="D7D4CF"/>
    </a:custClr>
    <a:custClr name="TCS Warm Grey 25%">
      <a:srgbClr val="E8EAE7"/>
    </a:custClr>
    <a:custClr name="TCS Brown">
      <a:srgbClr val="974B07"/>
    </a:custClr>
    <a:custClr name="TCS Brown 50%">
      <a:srgbClr val="D1A484"/>
    </a:custClr>
    <a:custClr name="TCS Brown 25%">
      <a:srgbClr val="E8D1C2"/>
    </a:custClr>
    <a:custClr name="TCS Light Green">
      <a:srgbClr val="C1BB00"/>
    </a:custClr>
    <a:custClr name="TCS Light Green 50%">
      <a:srgbClr val="E2DB92"/>
    </a:custClr>
    <a:custClr name="TCS Light Green 25%">
      <a:srgbClr val="F0EDC9"/>
    </a:custClr>
    <a:custClr name="TCS Yellow">
      <a:srgbClr val="FFDD3E"/>
    </a:custClr>
    <a:custClr name="TCS Yellow 50%">
      <a:srgbClr val="FCEFA5"/>
    </a:custClr>
    <a:custClr name="TCS Yellow 25%">
      <a:srgbClr val="FDF7D4"/>
    </a:custClr>
    <a:custClr name="TCS Dark Grey">
      <a:srgbClr val="58595B"/>
    </a:custClr>
    <a:custClr name="TCS Dark Grey 50%">
      <a:srgbClr val="A5A8AA"/>
    </a:custClr>
    <a:custClr name="TCS Dark Grey 25%">
      <a:srgbClr val="D0D3D4"/>
    </a:custClr>
    <a:custClr name="TATA Blue">
      <a:srgbClr val="4E84C4"/>
    </a:custClr>
    <a:custClr name="TATA Blue 50%">
      <a:srgbClr val="ACC3EC"/>
    </a:custClr>
    <a:custClr name="TATA Blue 25%">
      <a:srgbClr val="D4E1F7"/>
    </a:custClr>
  </a:custClrLst>
</a:theme>
</file>

<file path=ppt/theme/theme4.xml><?xml version="1.0" encoding="utf-8"?>
<a:theme xmlns:a="http://schemas.openxmlformats.org/drawingml/2006/main" name="Divid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">
      <a:srgbClr val="6DCFF6"/>
    </a:custClr>
    <a:custClr name="TCS Blue 50%">
      <a:srgbClr val="B0DFF3"/>
    </a:custClr>
    <a:custClr name="TCS Blue 25%">
      <a:srgbClr val="D7EFFA"/>
    </a:custClr>
    <a:custClr name="TCS Dark Blue">
      <a:srgbClr val="0069BE"/>
    </a:custClr>
    <a:custClr name="TCS Dark Blue 50%">
      <a:srgbClr val="98B4E6"/>
    </a:custClr>
    <a:custClr name="TCS Dark Blue 25%">
      <a:srgbClr val="E1ECF8"/>
    </a:custClr>
    <a:custClr name="TCS Light Violet">
      <a:srgbClr val="83389B"/>
    </a:custClr>
    <a:custClr name="TCS Light Violet 50%">
      <a:srgbClr val="C69FDB"/>
    </a:custClr>
    <a:custClr name="TCS Light Violet 25%">
      <a:srgbClr val="E2CFED"/>
    </a:custClr>
    <a:custClr name="TCS Green">
      <a:srgbClr val="55A51C"/>
    </a:custClr>
    <a:custClr name="TCS Green 50%">
      <a:srgbClr val="ABD38C"/>
    </a:custClr>
    <a:custClr name="TCS Green 25%">
      <a:srgbClr val="D3E8C6"/>
    </a:custClr>
    <a:custClr name="TCS Orange">
      <a:srgbClr val="D6492A"/>
    </a:custClr>
    <a:custClr name="TCS Orange 50%">
      <a:srgbClr val="F7AC94"/>
    </a:custClr>
    <a:custClr name="TCS Orange 25%">
      <a:srgbClr val="FBD6C9"/>
    </a:custClr>
    <a:custClr name="TCS Warm Grey">
      <a:srgbClr val="B9AFA4"/>
    </a:custClr>
    <a:custClr name="TCS Warm Grey 50%">
      <a:srgbClr val="D7D4CF"/>
    </a:custClr>
    <a:custClr name="TCS Warm Grey 25%">
      <a:srgbClr val="E8EAE7"/>
    </a:custClr>
    <a:custClr name="TCS Brown">
      <a:srgbClr val="974B07"/>
    </a:custClr>
    <a:custClr name="TCS Brown 50%">
      <a:srgbClr val="D1A484"/>
    </a:custClr>
    <a:custClr name="TCS Brown 25%">
      <a:srgbClr val="E8D1C2"/>
    </a:custClr>
    <a:custClr name="TCS Light Green">
      <a:srgbClr val="C1BB00"/>
    </a:custClr>
    <a:custClr name="TCS Light Green 50%">
      <a:srgbClr val="E2DB92"/>
    </a:custClr>
    <a:custClr name="TCS Light Green 25%">
      <a:srgbClr val="F0EDC9"/>
    </a:custClr>
    <a:custClr name="TCS Yellow">
      <a:srgbClr val="FFDD3E"/>
    </a:custClr>
    <a:custClr name="TCS Yellow 50%">
      <a:srgbClr val="FCEFA5"/>
    </a:custClr>
    <a:custClr name="TCS Yellow 25%">
      <a:srgbClr val="FDF7D4"/>
    </a:custClr>
    <a:custClr name="TCS Dark Grey">
      <a:srgbClr val="58595B"/>
    </a:custClr>
    <a:custClr name="TCS Dark Grey 50%">
      <a:srgbClr val="A5A8AA"/>
    </a:custClr>
    <a:custClr name="TCS Dark Grey 25%">
      <a:srgbClr val="D0D3D4"/>
    </a:custClr>
    <a:custClr name="TATA Blue">
      <a:srgbClr val="4E84C4"/>
    </a:custClr>
    <a:custClr name="TATA Blue 50%">
      <a:srgbClr val="ACC3EC"/>
    </a:custClr>
    <a:custClr name="TATA Blue 25%">
      <a:srgbClr val="D4E1F7"/>
    </a:custClr>
  </a:custClrLst>
</a:theme>
</file>

<file path=ppt/theme/theme5.xml><?xml version="1.0" encoding="utf-8"?>
<a:theme xmlns:a="http://schemas.openxmlformats.org/drawingml/2006/main" name="Divider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">
      <a:srgbClr val="6DCFF6"/>
    </a:custClr>
    <a:custClr name="TCS Blue 50%">
      <a:srgbClr val="B0DFF3"/>
    </a:custClr>
    <a:custClr name="TCS Blue 25%">
      <a:srgbClr val="D7EFFA"/>
    </a:custClr>
    <a:custClr name="TCS Dark Blue">
      <a:srgbClr val="0069BE"/>
    </a:custClr>
    <a:custClr name="TCS Dark Blue 50%">
      <a:srgbClr val="98B4E6"/>
    </a:custClr>
    <a:custClr name="TCS Dark Blue 25%">
      <a:srgbClr val="E1ECF8"/>
    </a:custClr>
    <a:custClr name="TCS Light Violet">
      <a:srgbClr val="83389B"/>
    </a:custClr>
    <a:custClr name="TCS Light Violet 50%">
      <a:srgbClr val="C69FDB"/>
    </a:custClr>
    <a:custClr name="TCS Light Violet 25%">
      <a:srgbClr val="E2CFED"/>
    </a:custClr>
    <a:custClr name="TCS Green">
      <a:srgbClr val="55A51C"/>
    </a:custClr>
    <a:custClr name="TCS Green 50%">
      <a:srgbClr val="ABD38C"/>
    </a:custClr>
    <a:custClr name="TCS Green 25%">
      <a:srgbClr val="D3E8C6"/>
    </a:custClr>
    <a:custClr name="TCS Orange">
      <a:srgbClr val="D6492A"/>
    </a:custClr>
    <a:custClr name="TCS Orange 50%">
      <a:srgbClr val="F7AC94"/>
    </a:custClr>
    <a:custClr name="TCS Orange 25%">
      <a:srgbClr val="FBD6C9"/>
    </a:custClr>
    <a:custClr name="TCS Warm Grey">
      <a:srgbClr val="B9AFA4"/>
    </a:custClr>
    <a:custClr name="TCS Warm Grey 50%">
      <a:srgbClr val="D7D4CF"/>
    </a:custClr>
    <a:custClr name="TCS Warm Grey 25%">
      <a:srgbClr val="E8EAE7"/>
    </a:custClr>
    <a:custClr name="TCS Brown">
      <a:srgbClr val="974B07"/>
    </a:custClr>
    <a:custClr name="TCS Brown 50%">
      <a:srgbClr val="D1A484"/>
    </a:custClr>
    <a:custClr name="TCS Brown 25%">
      <a:srgbClr val="E8D1C2"/>
    </a:custClr>
    <a:custClr name="TCS Light Green">
      <a:srgbClr val="C1BB00"/>
    </a:custClr>
    <a:custClr name="TCS Light Green 50%">
      <a:srgbClr val="E2DB92"/>
    </a:custClr>
    <a:custClr name="TCS Light Green 25%">
      <a:srgbClr val="F0EDC9"/>
    </a:custClr>
    <a:custClr name="TCS Yellow">
      <a:srgbClr val="FFDD3E"/>
    </a:custClr>
    <a:custClr name="TCS Yellow 50%">
      <a:srgbClr val="FCEFA5"/>
    </a:custClr>
    <a:custClr name="TCS Yellow 25%">
      <a:srgbClr val="FDF7D4"/>
    </a:custClr>
    <a:custClr name="TCS Dark Grey">
      <a:srgbClr val="58595B"/>
    </a:custClr>
    <a:custClr name="TCS Dark Grey 50%">
      <a:srgbClr val="A5A8AA"/>
    </a:custClr>
    <a:custClr name="TCS Dark Grey 25%">
      <a:srgbClr val="D0D3D4"/>
    </a:custClr>
    <a:custClr name="TATA Blue">
      <a:srgbClr val="4E84C4"/>
    </a:custClr>
    <a:custClr name="TATA Blue 50%">
      <a:srgbClr val="ACC3EC"/>
    </a:custClr>
    <a:custClr name="TATA Blue 25%">
      <a:srgbClr val="D4E1F7"/>
    </a:custClr>
  </a:custClrLst>
</a:theme>
</file>

<file path=ppt/theme/theme6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">
      <a:srgbClr val="6DCFF6"/>
    </a:custClr>
    <a:custClr name="TCS Blue 50%">
      <a:srgbClr val="B0DFF3"/>
    </a:custClr>
    <a:custClr name="TCS Blue 25%">
      <a:srgbClr val="D7EFFA"/>
    </a:custClr>
    <a:custClr name="TCS Dark Blue">
      <a:srgbClr val="0069BE"/>
    </a:custClr>
    <a:custClr name="TCS Dark Blue 50%">
      <a:srgbClr val="98B4E6"/>
    </a:custClr>
    <a:custClr name="TCS Dark Blue 25%">
      <a:srgbClr val="E1ECF8"/>
    </a:custClr>
    <a:custClr name="TCS Light Violet">
      <a:srgbClr val="83389B"/>
    </a:custClr>
    <a:custClr name="TCS Light Violet 50%">
      <a:srgbClr val="C69FDB"/>
    </a:custClr>
    <a:custClr name="TCS Light Violet 25%">
      <a:srgbClr val="E2CFED"/>
    </a:custClr>
    <a:custClr name="TCS Green">
      <a:srgbClr val="55A51C"/>
    </a:custClr>
    <a:custClr name="TCS Green 50%">
      <a:srgbClr val="ABD38C"/>
    </a:custClr>
    <a:custClr name="TCS Green 25%">
      <a:srgbClr val="D3E8C6"/>
    </a:custClr>
    <a:custClr name="TCS Orange">
      <a:srgbClr val="D6492A"/>
    </a:custClr>
    <a:custClr name="TCS Orange 50%">
      <a:srgbClr val="F7AC94"/>
    </a:custClr>
    <a:custClr name="TCS Orange 25%">
      <a:srgbClr val="FBD6C9"/>
    </a:custClr>
    <a:custClr name="TCS Warm Grey">
      <a:srgbClr val="B9AFA4"/>
    </a:custClr>
    <a:custClr name="TCS Warm Grey 50%">
      <a:srgbClr val="D7D4CF"/>
    </a:custClr>
    <a:custClr name="TCS Warm Grey 25%">
      <a:srgbClr val="E8EAE7"/>
    </a:custClr>
    <a:custClr name="TCS Brown">
      <a:srgbClr val="974B07"/>
    </a:custClr>
    <a:custClr name="TCS Brown 50%">
      <a:srgbClr val="D1A484"/>
    </a:custClr>
    <a:custClr name="TCS Brown 25%">
      <a:srgbClr val="E8D1C2"/>
    </a:custClr>
    <a:custClr name="TCS Light Green">
      <a:srgbClr val="C1BB00"/>
    </a:custClr>
    <a:custClr name="TCS Light Green 50%">
      <a:srgbClr val="E2DB92"/>
    </a:custClr>
    <a:custClr name="TCS Light Green 25%">
      <a:srgbClr val="F0EDC9"/>
    </a:custClr>
    <a:custClr name="TCS Yellow">
      <a:srgbClr val="FFDD3E"/>
    </a:custClr>
    <a:custClr name="TCS Yellow 50%">
      <a:srgbClr val="FCEFA5"/>
    </a:custClr>
    <a:custClr name="TCS Yellow 25%">
      <a:srgbClr val="FDF7D4"/>
    </a:custClr>
    <a:custClr name="TCS Dark Grey">
      <a:srgbClr val="58595B"/>
    </a:custClr>
    <a:custClr name="TCS Dark Grey 50%">
      <a:srgbClr val="A5A8AA"/>
    </a:custClr>
    <a:custClr name="TCS Dark Grey 25%">
      <a:srgbClr val="D0D3D4"/>
    </a:custClr>
    <a:custClr name="TATA Blue">
      <a:srgbClr val="4E84C4"/>
    </a:custClr>
    <a:custClr name="TATA Blue 50%">
      <a:srgbClr val="ACC3EC"/>
    </a:custClr>
    <a:custClr name="TATA Blue 25%">
      <a:srgbClr val="D4E1F7"/>
    </a:custClr>
  </a:custClr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230073</TotalTime>
  <Words>648</Words>
  <Application>Microsoft Office PowerPoint</Application>
  <PresentationFormat>On-screen Show (4:3)</PresentationFormat>
  <Paragraphs>236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Myriad Pro</vt:lpstr>
      <vt:lpstr>Myriad Pro Light</vt:lpstr>
      <vt:lpstr>Times New Roman</vt:lpstr>
      <vt:lpstr>Wingdings</vt:lpstr>
      <vt:lpstr>GCP Deliverable &amp; Presentation Graphics Standard - Master Slide</vt:lpstr>
      <vt:lpstr>TCS Theme1</vt:lpstr>
      <vt:lpstr>Divider 1</vt:lpstr>
      <vt:lpstr>Divider 2</vt:lpstr>
      <vt:lpstr>Divider 3</vt:lpstr>
      <vt:lpstr>Thank You</vt:lpstr>
      <vt:lpstr>    </vt:lpstr>
      <vt:lpstr>Outline</vt:lpstr>
      <vt:lpstr>Motivation</vt:lpstr>
      <vt:lpstr>Motivation</vt:lpstr>
      <vt:lpstr>Motivation</vt:lpstr>
      <vt:lpstr>Objective</vt:lpstr>
      <vt:lpstr>iPrescribe</vt:lpstr>
      <vt:lpstr>iPrescribe Framework</vt:lpstr>
      <vt:lpstr>iPrescribe using AWS Sagemaker</vt:lpstr>
      <vt:lpstr>iPrescribe vs Sagemaker workload</vt:lpstr>
      <vt:lpstr>Implementation workflow </vt:lpstr>
      <vt:lpstr>Inference</vt:lpstr>
      <vt:lpstr>Experimental Setup</vt:lpstr>
      <vt:lpstr>On-Premise vs AWS Sagemaker</vt:lpstr>
      <vt:lpstr>No. of instances vs throughput</vt:lpstr>
      <vt:lpstr>Throughput and cost per inference</vt:lpstr>
      <vt:lpstr>Response time with Network bandwidth</vt:lpstr>
      <vt:lpstr>Response time with Network bandwidth</vt:lpstr>
      <vt:lpstr>Conclusion</vt:lpstr>
      <vt:lpstr>Thank You</vt:lpstr>
    </vt:vector>
  </TitlesOfParts>
  <Company>Tata Consultany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tcsuser</dc:creator>
  <cp:lastModifiedBy>tcs</cp:lastModifiedBy>
  <cp:revision>4003</cp:revision>
  <dcterms:created xsi:type="dcterms:W3CDTF">2007-07-05T04:39:57Z</dcterms:created>
  <dcterms:modified xsi:type="dcterms:W3CDTF">2020-04-19T14:09:03Z</dcterms:modified>
</cp:coreProperties>
</file>